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49"/>
  </p:notesMasterIdLst>
  <p:handoutMasterIdLst>
    <p:handoutMasterId r:id="rId50"/>
  </p:handoutMasterIdLst>
  <p:sldIdLst>
    <p:sldId id="338" r:id="rId2"/>
    <p:sldId id="259" r:id="rId3"/>
    <p:sldId id="269" r:id="rId4"/>
    <p:sldId id="2344" r:id="rId5"/>
    <p:sldId id="270" r:id="rId6"/>
    <p:sldId id="271" r:id="rId7"/>
    <p:sldId id="272" r:id="rId8"/>
    <p:sldId id="274" r:id="rId9"/>
    <p:sldId id="2343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9" r:id="rId21"/>
    <p:sldId id="291" r:id="rId22"/>
    <p:sldId id="292" r:id="rId23"/>
    <p:sldId id="293" r:id="rId24"/>
    <p:sldId id="294" r:id="rId25"/>
    <p:sldId id="2346" r:id="rId26"/>
    <p:sldId id="296" r:id="rId27"/>
    <p:sldId id="297" r:id="rId28"/>
    <p:sldId id="298" r:id="rId29"/>
    <p:sldId id="299" r:id="rId30"/>
    <p:sldId id="300" r:id="rId31"/>
    <p:sldId id="2328" r:id="rId32"/>
    <p:sldId id="233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2332" r:id="rId42"/>
    <p:sldId id="2333" r:id="rId43"/>
    <p:sldId id="309" r:id="rId44"/>
    <p:sldId id="310" r:id="rId45"/>
    <p:sldId id="311" r:id="rId46"/>
    <p:sldId id="313" r:id="rId47"/>
    <p:sldId id="2331" r:id="rId48"/>
  </p:sldIdLst>
  <p:sldSz cx="10058400" cy="7772400"/>
  <p:notesSz cx="7053263" cy="9356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son.cole" initials="j" lastIdx="2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3399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4" autoAdjust="0"/>
    <p:restoredTop sz="99789" autoAdjust="0"/>
  </p:normalViewPr>
  <p:slideViewPr>
    <p:cSldViewPr>
      <p:cViewPr varScale="1">
        <p:scale>
          <a:sx n="60" d="100"/>
          <a:sy n="60" d="100"/>
        </p:scale>
        <p:origin x="654" y="78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7053" cy="46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16" tIns="46008" rIns="92016" bIns="46008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614" y="0"/>
            <a:ext cx="3057053" cy="46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16" tIns="46008" rIns="92016" bIns="46008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86972"/>
            <a:ext cx="3057053" cy="46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16" tIns="46008" rIns="92016" bIns="46008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614" y="8886972"/>
            <a:ext cx="3057053" cy="46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16" tIns="46008" rIns="92016" bIns="4600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DD76B43-0892-4A30-AA33-C93E8D0D8C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45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7053" cy="46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9" tIns="45925" rIns="91849" bIns="45925" numCol="1" anchor="t" anchorCtr="0" compatLnSpc="1">
            <a:prstTxWarp prst="textNoShape">
              <a:avLst/>
            </a:prstTxWarp>
          </a:bodyPr>
          <a:lstStyle>
            <a:lvl1pPr defTabSz="918564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6210" y="0"/>
            <a:ext cx="3055456" cy="46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9" tIns="45925" rIns="91849" bIns="45925" numCol="1" anchor="t" anchorCtr="0" compatLnSpc="1">
            <a:prstTxWarp prst="textNoShape">
              <a:avLst/>
            </a:prstTxWarp>
          </a:bodyPr>
          <a:lstStyle>
            <a:lvl1pPr algn="r" defTabSz="918564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01675"/>
            <a:ext cx="4538662" cy="3508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5965" y="4445084"/>
            <a:ext cx="5641333" cy="4210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9" tIns="45925" rIns="91849" bIns="459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86972"/>
            <a:ext cx="3057053" cy="46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9" tIns="45925" rIns="91849" bIns="45925" numCol="1" anchor="b" anchorCtr="0" compatLnSpc="1">
            <a:prstTxWarp prst="textNoShape">
              <a:avLst/>
            </a:prstTxWarp>
          </a:bodyPr>
          <a:lstStyle>
            <a:lvl1pPr defTabSz="918564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6210" y="8886972"/>
            <a:ext cx="3055456" cy="46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9" tIns="45925" rIns="91849" bIns="45925" numCol="1" anchor="b" anchorCtr="0" compatLnSpc="1">
            <a:prstTxWarp prst="textNoShape">
              <a:avLst/>
            </a:prstTxWarp>
          </a:bodyPr>
          <a:lstStyle>
            <a:lvl1pPr algn="r" defTabSz="918564">
              <a:defRPr sz="1200"/>
            </a:lvl1pPr>
          </a:lstStyle>
          <a:p>
            <a:pPr>
              <a:defRPr/>
            </a:pPr>
            <a:fld id="{6382D7ED-FE3C-4D0E-A496-3B0056AAD3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901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AC1A4D-C1B6-458D-9658-2E5D86FB6CB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01675"/>
            <a:ext cx="4538663" cy="3508375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9:15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F50BE-48AE-4332-BF46-C112AB8C5E9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2563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22FC2C-9047-4768-B395-2532CE5050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032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0041"/>
            <a:fld id="{1D27111E-FC2B-4A84-BB26-67BA3BE2E651}" type="slidenum">
              <a:rPr lang="en-US" smtClean="0"/>
              <a:pPr defTabSz="910041"/>
              <a:t>47</a:t>
            </a:fld>
            <a:endParaRPr lang="en-US" dirty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01675"/>
            <a:ext cx="4538663" cy="3508375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15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F750-55B0-4BCA-B872-EE3D95FD6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272011"/>
            <a:ext cx="7543800" cy="2705947"/>
          </a:xfrm>
        </p:spPr>
        <p:txBody>
          <a:bodyPr anchor="b"/>
          <a:lstStyle>
            <a:lvl1pPr algn="ctr">
              <a:defRPr sz="49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55898-943B-4392-99D9-4AEFF561D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00D8D-FEFB-495F-9156-14DB4A34B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0DE38-0B0D-4B5E-9959-C4144D7D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326B5-F4C9-47AD-91DF-8EFCC7C1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D860F6-DE1C-4697-BCBA-A25A15CD8A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7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0D3CD-B3B5-4D57-9A55-F1290EF8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A1B3AA-3A21-4710-838C-20542031D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BA04A-FB2A-4F2F-8430-0A793F1F6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C24B9-8F7A-448A-AC8F-53CF79AD1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296FB-AC7B-4CC3-A37C-D9E4DAE9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9C2A83-EF00-401F-BC21-C4B046CA19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7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D77F3D-CFE6-44B6-9BD1-17A18A839C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98042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D66D1-CD99-46C3-923E-873104CE8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5FBC3-8187-45F0-B6A5-660A33FBB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68F7B-6DEF-462E-9854-3C98293ED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0549D-3147-4551-B4B3-D6FC9ED2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C496-3AA9-45BC-97EB-A98B2975A2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49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68275" y="258763"/>
            <a:ext cx="9721850" cy="639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3BE25-90D9-457A-8297-313575C5D3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48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7479136"/>
            <a:ext cx="10058400" cy="29409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14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33015" y="7488473"/>
            <a:ext cx="9033870" cy="293264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825">
                <a:solidFill>
                  <a:schemeClr val="bg1"/>
                </a:solidFill>
              </a:defRPr>
            </a:lvl1pPr>
            <a:lvl2pPr marL="377190" indent="0">
              <a:buNone/>
              <a:defRPr sz="825">
                <a:solidFill>
                  <a:schemeClr val="bg1"/>
                </a:solidFill>
              </a:defRPr>
            </a:lvl2pPr>
            <a:lvl3pPr marL="754380" indent="0">
              <a:buNone/>
              <a:defRPr sz="825">
                <a:solidFill>
                  <a:schemeClr val="bg1"/>
                </a:solidFill>
              </a:defRPr>
            </a:lvl3pPr>
            <a:lvl4pPr marL="1131570" indent="0">
              <a:buNone/>
              <a:defRPr sz="825">
                <a:solidFill>
                  <a:schemeClr val="bg1"/>
                </a:solidFill>
              </a:defRPr>
            </a:lvl4pPr>
            <a:lvl5pPr marL="1508760" indent="0">
              <a:buNone/>
              <a:defRPr sz="82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5445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 FH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8109585" y="6170084"/>
            <a:ext cx="1841631" cy="116960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2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FHIR® Resources: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515" y="1241716"/>
            <a:ext cx="4209440" cy="575884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7478309"/>
            <a:ext cx="10058400" cy="29409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14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33015" y="7488473"/>
            <a:ext cx="9033870" cy="293264"/>
          </a:xfrm>
        </p:spPr>
        <p:txBody>
          <a:bodyPr>
            <a:noAutofit/>
          </a:bodyPr>
          <a:lstStyle>
            <a:lvl1pPr marL="0" indent="0">
              <a:buNone/>
              <a:defRPr sz="825">
                <a:solidFill>
                  <a:schemeClr val="bg1"/>
                </a:solidFill>
              </a:defRPr>
            </a:lvl1pPr>
            <a:lvl2pPr marL="377190" indent="0">
              <a:buNone/>
              <a:defRPr sz="825">
                <a:solidFill>
                  <a:schemeClr val="bg1"/>
                </a:solidFill>
              </a:defRPr>
            </a:lvl2pPr>
            <a:lvl3pPr marL="754380" indent="0">
              <a:buNone/>
              <a:defRPr sz="825">
                <a:solidFill>
                  <a:schemeClr val="bg1"/>
                </a:solidFill>
              </a:defRPr>
            </a:lvl3pPr>
            <a:lvl4pPr marL="1131570" indent="0">
              <a:buNone/>
              <a:defRPr sz="825">
                <a:solidFill>
                  <a:schemeClr val="bg1"/>
                </a:solidFill>
              </a:defRPr>
            </a:lvl4pPr>
            <a:lvl5pPr marL="1508760" indent="0">
              <a:buNone/>
              <a:defRPr sz="82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8469" y="5964978"/>
            <a:ext cx="180158" cy="34995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235316" y="6530199"/>
            <a:ext cx="1643658" cy="77801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9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855808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478309"/>
            <a:ext cx="10058400" cy="29409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14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33015" y="7488473"/>
            <a:ext cx="9033870" cy="293264"/>
          </a:xfrm>
        </p:spPr>
        <p:txBody>
          <a:bodyPr>
            <a:noAutofit/>
          </a:bodyPr>
          <a:lstStyle>
            <a:lvl1pPr marL="0" indent="0">
              <a:buNone/>
              <a:defRPr sz="825">
                <a:solidFill>
                  <a:schemeClr val="bg1"/>
                </a:solidFill>
              </a:defRPr>
            </a:lvl1pPr>
            <a:lvl2pPr marL="377190" indent="0">
              <a:buNone/>
              <a:defRPr sz="825">
                <a:solidFill>
                  <a:schemeClr val="bg1"/>
                </a:solidFill>
              </a:defRPr>
            </a:lvl2pPr>
            <a:lvl3pPr marL="754380" indent="0">
              <a:buNone/>
              <a:defRPr sz="825">
                <a:solidFill>
                  <a:schemeClr val="bg1"/>
                </a:solidFill>
              </a:defRPr>
            </a:lvl3pPr>
            <a:lvl4pPr marL="1131570" indent="0">
              <a:buNone/>
              <a:defRPr sz="825">
                <a:solidFill>
                  <a:schemeClr val="bg1"/>
                </a:solidFill>
              </a:defRPr>
            </a:lvl4pPr>
            <a:lvl5pPr marL="1508760" indent="0">
              <a:buNone/>
              <a:defRPr sz="82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6581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 FHIR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8109585" y="6170084"/>
            <a:ext cx="1841631" cy="116960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2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FHIR® Resources: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515" y="1241716"/>
            <a:ext cx="8675370" cy="575884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7478309"/>
            <a:ext cx="10058400" cy="29409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14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33015" y="7488473"/>
            <a:ext cx="9033870" cy="293264"/>
          </a:xfrm>
        </p:spPr>
        <p:txBody>
          <a:bodyPr>
            <a:noAutofit/>
          </a:bodyPr>
          <a:lstStyle>
            <a:lvl1pPr marL="0" indent="0">
              <a:buNone/>
              <a:defRPr sz="825">
                <a:solidFill>
                  <a:schemeClr val="bg1"/>
                </a:solidFill>
              </a:defRPr>
            </a:lvl1pPr>
            <a:lvl2pPr marL="377190" indent="0">
              <a:buNone/>
              <a:defRPr sz="825">
                <a:solidFill>
                  <a:schemeClr val="bg1"/>
                </a:solidFill>
              </a:defRPr>
            </a:lvl2pPr>
            <a:lvl3pPr marL="754380" indent="0">
              <a:buNone/>
              <a:defRPr sz="825">
                <a:solidFill>
                  <a:schemeClr val="bg1"/>
                </a:solidFill>
              </a:defRPr>
            </a:lvl3pPr>
            <a:lvl4pPr marL="1131570" indent="0">
              <a:buNone/>
              <a:defRPr sz="825">
                <a:solidFill>
                  <a:schemeClr val="bg1"/>
                </a:solidFill>
              </a:defRPr>
            </a:lvl4pPr>
            <a:lvl5pPr marL="1508760" indent="0">
              <a:buNone/>
              <a:defRPr sz="82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8469" y="5964978"/>
            <a:ext cx="180158" cy="34995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235316" y="6530199"/>
            <a:ext cx="1643658" cy="77801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9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80579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515" y="1241716"/>
            <a:ext cx="4209440" cy="575884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7478309"/>
            <a:ext cx="10058400" cy="29409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14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33015" y="7488473"/>
            <a:ext cx="9033870" cy="293264"/>
          </a:xfrm>
        </p:spPr>
        <p:txBody>
          <a:bodyPr>
            <a:noAutofit/>
          </a:bodyPr>
          <a:lstStyle>
            <a:lvl1pPr marL="0" indent="0">
              <a:buNone/>
              <a:defRPr sz="825">
                <a:solidFill>
                  <a:schemeClr val="bg1"/>
                </a:solidFill>
              </a:defRPr>
            </a:lvl1pPr>
            <a:lvl2pPr marL="377190" indent="0">
              <a:buNone/>
              <a:defRPr sz="825">
                <a:solidFill>
                  <a:schemeClr val="bg1"/>
                </a:solidFill>
              </a:defRPr>
            </a:lvl2pPr>
            <a:lvl3pPr marL="754380" indent="0">
              <a:buNone/>
              <a:defRPr sz="825">
                <a:solidFill>
                  <a:schemeClr val="bg1"/>
                </a:solidFill>
              </a:defRPr>
            </a:lvl3pPr>
            <a:lvl4pPr marL="1131570" indent="0">
              <a:buNone/>
              <a:defRPr sz="825">
                <a:solidFill>
                  <a:schemeClr val="bg1"/>
                </a:solidFill>
              </a:defRPr>
            </a:lvl4pPr>
            <a:lvl5pPr marL="1508760" indent="0">
              <a:buNone/>
              <a:defRPr sz="82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14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DICOMwe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8109585" y="6170084"/>
            <a:ext cx="1841631" cy="11696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55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DICOMweb™ Resources: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515" y="1241716"/>
            <a:ext cx="4209440" cy="575884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7478309"/>
            <a:ext cx="10058400" cy="29409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14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33015" y="7488473"/>
            <a:ext cx="9033870" cy="293264"/>
          </a:xfrm>
        </p:spPr>
        <p:txBody>
          <a:bodyPr>
            <a:noAutofit/>
          </a:bodyPr>
          <a:lstStyle>
            <a:lvl1pPr marL="0" indent="0">
              <a:buNone/>
              <a:defRPr sz="825">
                <a:solidFill>
                  <a:schemeClr val="bg1"/>
                </a:solidFill>
              </a:defRPr>
            </a:lvl1pPr>
            <a:lvl2pPr marL="377190" indent="0">
              <a:buNone/>
              <a:defRPr sz="825">
                <a:solidFill>
                  <a:schemeClr val="bg1"/>
                </a:solidFill>
              </a:defRPr>
            </a:lvl2pPr>
            <a:lvl3pPr marL="754380" indent="0">
              <a:buNone/>
              <a:defRPr sz="825">
                <a:solidFill>
                  <a:schemeClr val="bg1"/>
                </a:solidFill>
              </a:defRPr>
            </a:lvl3pPr>
            <a:lvl4pPr marL="1131570" indent="0">
              <a:buNone/>
              <a:defRPr sz="825">
                <a:solidFill>
                  <a:schemeClr val="bg1"/>
                </a:solidFill>
              </a:defRPr>
            </a:lvl4pPr>
            <a:lvl5pPr marL="1508760" indent="0">
              <a:buNone/>
              <a:defRPr sz="82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235316" y="6530199"/>
            <a:ext cx="1643658" cy="77801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9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0" name="Picture 2" descr="Image result for x ray icon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82690" y="6012041"/>
            <a:ext cx="233072" cy="32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698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ll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69820"/>
            <a:ext cx="10058400" cy="71025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4"/>
          </a:p>
        </p:txBody>
      </p:sp>
      <p:sp>
        <p:nvSpPr>
          <p:cNvPr id="4" name="Rectangle 3"/>
          <p:cNvSpPr/>
          <p:nvPr userDrawn="1"/>
        </p:nvSpPr>
        <p:spPr>
          <a:xfrm>
            <a:off x="0" y="7355646"/>
            <a:ext cx="10058400" cy="213486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15" y="1182920"/>
            <a:ext cx="8675370" cy="1004963"/>
          </a:xfrm>
          <a:prstGeom prst="rect">
            <a:avLst/>
          </a:prstGeom>
        </p:spPr>
        <p:txBody>
          <a:bodyPr/>
          <a:lstStyle>
            <a:lvl1pPr algn="l">
              <a:defRPr sz="2228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6476" y="198449"/>
            <a:ext cx="2231611" cy="303529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91514" y="2263353"/>
            <a:ext cx="8675370" cy="494048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3334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A069-781C-45E4-983B-4ABACFEC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543EB-6DE4-4AFC-9E42-837FFB78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FC933-786A-4D48-AA0F-070CB2CB7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C4D7D-C209-4AC4-8E2A-E11376D6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414A1-0832-417F-AE74-504006265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892F5-F7A2-420A-8BF3-D2A2054912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35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69820"/>
            <a:ext cx="10058400" cy="71025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4"/>
          </a:p>
        </p:txBody>
      </p:sp>
      <p:sp>
        <p:nvSpPr>
          <p:cNvPr id="4" name="Rectangle 3"/>
          <p:cNvSpPr/>
          <p:nvPr userDrawn="1"/>
        </p:nvSpPr>
        <p:spPr>
          <a:xfrm>
            <a:off x="0" y="7355646"/>
            <a:ext cx="10058400" cy="213486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15" y="1182920"/>
            <a:ext cx="8675370" cy="1004963"/>
          </a:xfrm>
          <a:prstGeom prst="rect">
            <a:avLst/>
          </a:prstGeom>
        </p:spPr>
        <p:txBody>
          <a:bodyPr/>
          <a:lstStyle>
            <a:lvl1pPr algn="l">
              <a:defRPr sz="2228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6476" y="198449"/>
            <a:ext cx="2231611" cy="30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7062-E3EA-4BE3-B2E6-A9472E6D8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76" y="1937704"/>
            <a:ext cx="8675370" cy="3233102"/>
          </a:xfrm>
        </p:spPr>
        <p:txBody>
          <a:bodyPr anchor="b"/>
          <a:lstStyle>
            <a:lvl1pPr>
              <a:defRPr sz="49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996DC-BCD7-4B22-9CA0-1610CCDB7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6276" y="5201392"/>
            <a:ext cx="8675370" cy="1700212"/>
          </a:xfrm>
        </p:spPr>
        <p:txBody>
          <a:bodyPr/>
          <a:lstStyle>
            <a:lvl1pPr marL="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1pPr>
            <a:lvl2pPr marL="377190" indent="0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2pPr>
            <a:lvl3pPr marL="754380" indent="0">
              <a:buNone/>
              <a:defRPr sz="1485">
                <a:solidFill>
                  <a:schemeClr val="tx1">
                    <a:tint val="75000"/>
                  </a:schemeClr>
                </a:solidFill>
              </a:defRPr>
            </a:lvl3pPr>
            <a:lvl4pPr marL="113157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4pPr>
            <a:lvl5pPr marL="150876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5pPr>
            <a:lvl6pPr marL="188595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6pPr>
            <a:lvl7pPr marL="226314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7pPr>
            <a:lvl8pPr marL="264033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8pPr>
            <a:lvl9pPr marL="301752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2FDE4-2BB5-4AA1-961E-37BBB767D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F7AAD-5F32-4CAC-A673-1F24EE1B7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ED1E8-8D1E-4DB8-900E-3BC0F8A7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7DE82F-4696-4FF6-8778-E37DABD114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2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C5537-1799-4B45-9AA0-F8DB76EB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0DE16-CB95-4B6B-8CFA-48EFD30F7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7E5F1-31D5-473F-AE69-E6595F359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093A5-8EAA-4882-A51E-E109CBD3B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D2AC5-40F7-4981-BED9-D887978C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FE238-3D5E-4D9E-B2F6-F8F3AC93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49248D-5A39-4A77-9EE0-7D79E39838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E2A5-32A7-4479-B001-EF04031C8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5" y="413809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5B3DB-1ED7-4B99-8D54-318468719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4C913-71A2-4580-BDB6-0115E0E51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50E07B-FD95-4A7E-B2CF-9F228F7FD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92065" y="1905318"/>
            <a:ext cx="4276130" cy="933767"/>
          </a:xfrm>
        </p:spPr>
        <p:txBody>
          <a:bodyPr anchor="b"/>
          <a:lstStyle>
            <a:lvl1pPr marL="0" indent="0">
              <a:buNone/>
              <a:defRPr sz="1980" b="1"/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06513-C879-4C29-8892-0A725378C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92065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B992F-2657-4C1A-9D5C-7E3C562EF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B222C3-1A3F-4602-BBC2-36557D61D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ACF0A8-C1CF-4313-AE33-A45DC033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4A5A80-6153-447E-9519-A7A57509571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33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A6CA-1760-4286-B0CB-83B77A480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D1B7D-B1B4-48EB-BA76-350539D2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26732-D7C8-4C47-9465-21CF60333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7A86A-2BFD-4790-B3EB-9E6C004B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8D543-11D4-4534-8434-B77AFDE1EC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59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3C068-1E62-4D4D-98BD-58E710FF0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AF5D59-83CA-4EF9-B2D8-7D2FCEBE7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EB6ED-88B5-4F7C-AF36-4B3E6EF7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2A7E19-1FF1-4347-89A2-6943D6569B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13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7F4BB-421E-4BC8-83E0-F11E2460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120C7-12A6-4F69-A2B4-53CDB7406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130" y="1119082"/>
            <a:ext cx="5092065" cy="5523442"/>
          </a:xfrm>
        </p:spPr>
        <p:txBody>
          <a:bodyPr/>
          <a:lstStyle>
            <a:lvl1pPr>
              <a:defRPr sz="2640"/>
            </a:lvl1pPr>
            <a:lvl2pPr>
              <a:defRPr sz="2310"/>
            </a:lvl2pPr>
            <a:lvl3pPr>
              <a:defRPr sz="1980"/>
            </a:lvl3pPr>
            <a:lvl4pPr>
              <a:defRPr sz="1650"/>
            </a:lvl4pPr>
            <a:lvl5pPr>
              <a:defRPr sz="1650"/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D9DE09-919F-4B33-B57E-7C20143C3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62CD3-EBDF-44FE-B593-D3ADA18C0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3F668-0F5B-48C5-9B28-A165592C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3EF44-24B8-4B15-9F0B-548D53A5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26EC25-F845-4F41-BC9F-2CF213F4D6D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25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B155-E59E-4C33-84E5-826072F5A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F77B8-FC0F-454A-8AE6-DF48BDF8EB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76130" y="1119082"/>
            <a:ext cx="5092065" cy="5523442"/>
          </a:xfrm>
        </p:spPr>
        <p:txBody>
          <a:bodyPr/>
          <a:lstStyle>
            <a:lvl1pPr marL="0" indent="0">
              <a:buNone/>
              <a:defRPr sz="2640"/>
            </a:lvl1pPr>
            <a:lvl2pPr marL="377190" indent="0">
              <a:buNone/>
              <a:defRPr sz="2310"/>
            </a:lvl2pPr>
            <a:lvl3pPr marL="754380" indent="0">
              <a:buNone/>
              <a:defRPr sz="1980"/>
            </a:lvl3pPr>
            <a:lvl4pPr marL="1131570" indent="0">
              <a:buNone/>
              <a:defRPr sz="1650"/>
            </a:lvl4pPr>
            <a:lvl5pPr marL="1508760" indent="0">
              <a:buNone/>
              <a:defRPr sz="1650"/>
            </a:lvl5pPr>
            <a:lvl6pPr marL="1885950" indent="0">
              <a:buNone/>
              <a:defRPr sz="1650"/>
            </a:lvl6pPr>
            <a:lvl7pPr marL="2263140" indent="0">
              <a:buNone/>
              <a:defRPr sz="1650"/>
            </a:lvl7pPr>
            <a:lvl8pPr marL="2640330" indent="0">
              <a:buNone/>
              <a:defRPr sz="1650"/>
            </a:lvl8pPr>
            <a:lvl9pPr marL="3017520" indent="0">
              <a:buNone/>
              <a:defRPr sz="165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D628D-8D48-4C21-8BA5-601CB7E98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32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4E08B-1A39-46CA-9319-AEA4AE259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BA1FB-5C24-474B-943A-DC7F5EAC4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3D765-BC70-459F-84B3-F11695299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ED18E5-258F-43E9-96F3-31355A9A37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34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587A1D-11AA-4E90-8EB2-1B243E7AC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413809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0CC44-6AD6-4508-8B06-1482F226E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1D4EA-FD21-4B49-9515-EB1B0F194C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515" y="7203864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AD2AF-6CE6-41FD-888E-88F36B0D4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UNCLASSIFIED/FOR OFFICIAL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691CA-364B-41E7-9A01-A823BA11C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5" y="7203864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22E0B2B-33D2-4E1A-813E-FACD8D95CB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7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69" r:id="rId18"/>
    <p:sldLayoutId id="2147483671" r:id="rId19"/>
    <p:sldLayoutId id="2147483672" r:id="rId20"/>
  </p:sldLayoutIdLst>
  <p:hf hdr="0" ftr="0" dt="0"/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iki.ihe.net/index.php/Audit_Trail_and_Node_Authentication" TargetMode="Externa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iki.ihe.net/index.php/Mobile_Alert_Communication_Management(mACM)" TargetMode="Externa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iki.ihe.net/index.php/Mobile_Care_Services_Discovery_(mCSD)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iki.ihe.net/index.php/Mobile_Cross-Enterprise_Document_Data_Element_Extraction" TargetMode="Externa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iki.ihe.net/index.php/Non-patient_File_Sharing_(NPFSm)" TargetMode="Externa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iki.ihe.net/index.php/Patient_Demographics_Query_for_Mobile_(PDQm)" TargetMode="Externa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iki.ihe.net/index.php/Patient_Identifier_Cross-Reference_for_Mobile_(PIXm)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iki.ihe.net/index.php/Internet_User_Authorization" TargetMode="Externa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7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hyperlink" Target="https://www.fhirdevdays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iki.ihe.net/index.php/Standardized_Operational_Log_of_Events_(SOLE)" TargetMode="Externa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VN05FN3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iki.ihe.net/index.php/Clinical_Mapping" TargetMode="Externa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ihe.net/uploadedFiles/Documents/PCC/IHE_PCC_Suppl_GAO.pdf" TargetMode="Externa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wiki.ihe.net/index.php/Dynamic_Care_Team_Managem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iki.ihe.net/index.php/Point-of-Care_Medical_Device_Tracking" TargetMode="Externa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iki.ihe.net/index.php/Query_for_Existing_Data_for_Mobile" TargetMode="Externa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iki.ihe.net/index.php/Reconciliation_of_Clinical_Content_and_Care_Providers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he.net/IHE_Domains/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en.wikipedia.org/wiki/Remote_patient_monitoring" TargetMode="Externa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ihe.net/index.php/Routine_Interfacility_Patient_Transport" TargetMode="Externa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iki.ihe.net/index.php/Mobile_Medication_Administration" TargetMode="Externa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ihe.net/uploadedFiles/Documents/Pharmacy/IHE_Pharm_Suppl_UBP_Rev1.0_PC_2017-10-19.pdf" TargetMode="Externa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iki.ihe.net/index.php/Mobile_Retrieve_Form_for_Data_Capture" TargetMode="Externa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iki.ihe.net/index.php/Vital_Records_Death_Reporting" TargetMode="Externa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caresecprivacy.blogspot.com/" TargetMode="External"/><Relationship Id="rId2" Type="http://schemas.openxmlformats.org/officeDocument/2006/relationships/hyperlink" Target="ftp://ftp.ihe.net/TF_Implementation_Material/fhir/" TargetMode="Externa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he.net/ihe_worldwide/#collapseFour" TargetMode="External"/><Relationship Id="rId13" Type="http://schemas.openxmlformats.org/officeDocument/2006/relationships/hyperlink" Target="http://www.ihe.org.tw/" TargetMode="External"/><Relationship Id="rId18" Type="http://schemas.openxmlformats.org/officeDocument/2006/relationships/hyperlink" Target="http://www.ihe-belgium.org/" TargetMode="External"/><Relationship Id="rId26" Type="http://schemas.openxmlformats.org/officeDocument/2006/relationships/hyperlink" Target="http://www.ihe-e.org/" TargetMode="External"/><Relationship Id="rId3" Type="http://schemas.openxmlformats.org/officeDocument/2006/relationships/hyperlink" Target="https://www.ihe.net/ihe_worldwide/#collapseTwo" TargetMode="External"/><Relationship Id="rId21" Type="http://schemas.openxmlformats.org/officeDocument/2006/relationships/hyperlink" Target="http://www.interopsante.org/" TargetMode="External"/><Relationship Id="rId7" Type="http://schemas.openxmlformats.org/officeDocument/2006/relationships/hyperlink" Target="http://www.ihe.org.br/" TargetMode="External"/><Relationship Id="rId12" Type="http://schemas.openxmlformats.org/officeDocument/2006/relationships/hyperlink" Target="http://ihekorea.kr/" TargetMode="External"/><Relationship Id="rId17" Type="http://schemas.openxmlformats.org/officeDocument/2006/relationships/hyperlink" Target="http://www.ihe-austria.at/" TargetMode="External"/><Relationship Id="rId25" Type="http://schemas.openxmlformats.org/officeDocument/2006/relationships/hyperlink" Target="http://www.ihe-nl.org/" TargetMode="External"/><Relationship Id="rId2" Type="http://schemas.openxmlformats.org/officeDocument/2006/relationships/hyperlink" Target="https://www.ihe.net/Radiology/" TargetMode="External"/><Relationship Id="rId16" Type="http://schemas.openxmlformats.org/officeDocument/2006/relationships/hyperlink" Target="https://www.ihe.net/ihe_worldwide/#collapseOne" TargetMode="External"/><Relationship Id="rId20" Type="http://schemas.openxmlformats.org/officeDocument/2006/relationships/hyperlink" Target="http://www.hl7.fi/sig-toiminta/ihe-sig/" TargetMode="External"/><Relationship Id="rId29" Type="http://schemas.openxmlformats.org/officeDocument/2006/relationships/hyperlink" Target="http://www.ihe-uk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ihe.net/ihe_worldwide/#collapseThree" TargetMode="External"/><Relationship Id="rId11" Type="http://schemas.openxmlformats.org/officeDocument/2006/relationships/hyperlink" Target="http://www.ihe-j.org/" TargetMode="External"/><Relationship Id="rId24" Type="http://schemas.openxmlformats.org/officeDocument/2006/relationships/hyperlink" Target="https://www.esante.lu/portal/fr/" TargetMode="External"/><Relationship Id="rId5" Type="http://schemas.openxmlformats.org/officeDocument/2006/relationships/hyperlink" Target="http://www.iheusa.org/" TargetMode="External"/><Relationship Id="rId15" Type="http://schemas.openxmlformats.org/officeDocument/2006/relationships/hyperlink" Target="https://www.ihe.net/ihe-saudi-arabia/" TargetMode="External"/><Relationship Id="rId23" Type="http://schemas.openxmlformats.org/officeDocument/2006/relationships/hyperlink" Target="http://www.ihe-italy.org/" TargetMode="External"/><Relationship Id="rId28" Type="http://schemas.openxmlformats.org/officeDocument/2006/relationships/hyperlink" Target="http://ihetr.org/" TargetMode="External"/><Relationship Id="rId10" Type="http://schemas.openxmlformats.org/officeDocument/2006/relationships/hyperlink" Target="http://www.ihe-c.org/" TargetMode="External"/><Relationship Id="rId19" Type="http://schemas.openxmlformats.org/officeDocument/2006/relationships/hyperlink" Target="https://www.ihe-europe.net/" TargetMode="External"/><Relationship Id="rId4" Type="http://schemas.openxmlformats.org/officeDocument/2006/relationships/hyperlink" Target="https://ic.infoway-inforoute.ca/en/collaboration/communities/ihe" TargetMode="External"/><Relationship Id="rId9" Type="http://schemas.openxmlformats.org/officeDocument/2006/relationships/hyperlink" Target="https://www.ihe.net.au/" TargetMode="External"/><Relationship Id="rId14" Type="http://schemas.openxmlformats.org/officeDocument/2006/relationships/hyperlink" Target="https://www.ihe.net/ihe_worldwide/#collapseFive" TargetMode="External"/><Relationship Id="rId22" Type="http://schemas.openxmlformats.org/officeDocument/2006/relationships/hyperlink" Target="http://www.ihe-d.de/" TargetMode="External"/><Relationship Id="rId27" Type="http://schemas.openxmlformats.org/officeDocument/2006/relationships/hyperlink" Target="http://www.ihe-suisse.ch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he.net/Member_Organizations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iki.ihe.net/index.php/Mobile_access_to_Health_Documents_(MHD)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iki.ihe.net/index.php/Cross-Enterprise_Document_Sharing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defTabSz="1019175"/>
            <a:fld id="{ED2F1FAC-8AD7-4906-AF78-B763513BE040}" type="slidenum">
              <a:rPr lang="en-US" smtClean="0"/>
              <a:pPr defTabSz="1019175"/>
              <a:t>1</a:t>
            </a:fld>
            <a:endParaRPr lang="en-US" dirty="0"/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8" r="29635"/>
          <a:stretch/>
        </p:blipFill>
        <p:spPr bwMode="auto">
          <a:xfrm>
            <a:off x="2727506" y="4270488"/>
            <a:ext cx="7444333" cy="3606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197" name="Rectangle 3"/>
          <p:cNvSpPr>
            <a:spLocks noChangeArrowheads="1"/>
          </p:cNvSpPr>
          <p:nvPr/>
        </p:nvSpPr>
        <p:spPr bwMode="auto">
          <a:xfrm>
            <a:off x="185738" y="2257425"/>
            <a:ext cx="9642475" cy="1995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82" tIns="50941" rIns="101882" bIns="50941">
            <a:spAutoFit/>
          </a:bodyPr>
          <a:lstStyle/>
          <a:p>
            <a:pPr algn="ctr" defTabSz="1019175"/>
            <a:br>
              <a:rPr lang="en-US" sz="4900" dirty="0"/>
            </a:br>
            <a:br>
              <a:rPr lang="en-US" sz="3700" dirty="0"/>
            </a:br>
            <a:endParaRPr lang="en-US" sz="37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CE828B-FD85-4AF3-AFAF-E5960B892383}"/>
              </a:ext>
            </a:extLst>
          </p:cNvPr>
          <p:cNvSpPr/>
          <p:nvPr/>
        </p:nvSpPr>
        <p:spPr bwMode="auto">
          <a:xfrm>
            <a:off x="-22226" y="1676399"/>
            <a:ext cx="10101407" cy="14478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softEdge rad="3175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19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96350-D388-4543-A49D-945B14B84544}"/>
              </a:ext>
            </a:extLst>
          </p:cNvPr>
          <p:cNvSpPr txBox="1"/>
          <p:nvPr/>
        </p:nvSpPr>
        <p:spPr>
          <a:xfrm>
            <a:off x="2678875" y="66606"/>
            <a:ext cx="472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</a:rPr>
              <a:t>By Light Professional IT Services LLC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B78CC3-38E2-4319-BBC0-268D7A6BDEC5}"/>
              </a:ext>
            </a:extLst>
          </p:cNvPr>
          <p:cNvSpPr txBox="1"/>
          <p:nvPr/>
        </p:nvSpPr>
        <p:spPr>
          <a:xfrm>
            <a:off x="360703" y="1613004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IHE on FHIR</a:t>
            </a:r>
          </a:p>
          <a:p>
            <a:pPr algn="ctr"/>
            <a:r>
              <a:rPr lang="en-US" sz="2800" dirty="0"/>
              <a:t>John Moehrke </a:t>
            </a:r>
          </a:p>
          <a:p>
            <a:pPr algn="ctr"/>
            <a:r>
              <a:rPr lang="en-US" dirty="0"/>
              <a:t>&lt;John.Moehrke@byLight.com&gt;</a:t>
            </a:r>
          </a:p>
          <a:p>
            <a:pPr algn="ctr"/>
            <a:r>
              <a:rPr lang="en-US" dirty="0"/>
              <a:t>Co-Chair: IHE ITI Planning Committee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B573BC-6EDE-42DA-A7DA-C368ED3D375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548" y="487368"/>
            <a:ext cx="476250" cy="325755"/>
          </a:xfrm>
          <a:prstGeom prst="rect">
            <a:avLst/>
          </a:prstGeom>
          <a:noFill/>
        </p:spPr>
      </p:pic>
      <p:pic>
        <p:nvPicPr>
          <p:cNvPr id="9" name="Picture 8" descr="Image result for ISO 27001:2013 Certification logo transparent">
            <a:extLst>
              <a:ext uri="{FF2B5EF4-FFF2-40B4-BE49-F238E27FC236}">
                <a16:creationId xmlns:a16="http://schemas.microsoft.com/office/drawing/2014/main" id="{D39D1785-1A20-48CE-8BDB-38D3F5DD1AE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598" y="434666"/>
            <a:ext cx="365760" cy="365760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9A25E4-210F-40FE-997B-A1CC6C5C049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548" y="802326"/>
            <a:ext cx="400050" cy="349250"/>
          </a:xfrm>
          <a:prstGeom prst="rect">
            <a:avLst/>
          </a:prstGeom>
          <a:noFill/>
        </p:spPr>
      </p:pic>
      <p:pic>
        <p:nvPicPr>
          <p:cNvPr id="11" name="Picture 10" descr="Image result for ISO 20000 Certification logo transparent">
            <a:extLst>
              <a:ext uri="{FF2B5EF4-FFF2-40B4-BE49-F238E27FC236}">
                <a16:creationId xmlns:a16="http://schemas.microsoft.com/office/drawing/2014/main" id="{8CD97382-2081-4FC7-AA9C-D1651E6C6C3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598" y="797246"/>
            <a:ext cx="365760" cy="354330"/>
          </a:xfrm>
          <a:prstGeom prst="rect">
            <a:avLst/>
          </a:prstGeom>
          <a:noFill/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FB513B-D211-46AC-BE7C-37568D86A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83031"/>
              </p:ext>
            </p:extLst>
          </p:nvPr>
        </p:nvGraphicFramePr>
        <p:xfrm>
          <a:off x="4267200" y="446873"/>
          <a:ext cx="1518431" cy="182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8431">
                  <a:extLst>
                    <a:ext uri="{9D8B030D-6E8A-4147-A177-3AD203B41FA5}">
                      <a16:colId xmlns:a16="http://schemas.microsoft.com/office/drawing/2014/main" val="3600403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971800" algn="ctr"/>
                          <a:tab pos="5943600" algn="r"/>
                        </a:tabLst>
                      </a:pPr>
                      <a:r>
                        <a:rPr lang="en-US" sz="1200" i="1" kern="1200" dirty="0">
                          <a:solidFill>
                            <a:srgbClr val="002060"/>
                          </a:solidFill>
                          <a:latin typeface="Arial" charset="0"/>
                          <a:ea typeface="+mn-ea"/>
                          <a:cs typeface="Arial" charset="0"/>
                        </a:rPr>
                        <a:t>www.bylight.com</a:t>
                      </a:r>
                    </a:p>
                  </a:txBody>
                  <a:tcPr marL="114300" marR="11430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055293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B7F75-9B5B-49D0-9110-46EFE3DB137C}"/>
              </a:ext>
            </a:extLst>
          </p:cNvPr>
          <p:cNvGrpSpPr>
            <a:grpSpLocks noChangeAspect="1"/>
          </p:cNvGrpSpPr>
          <p:nvPr/>
        </p:nvGrpSpPr>
        <p:grpSpPr>
          <a:xfrm>
            <a:off x="60033" y="3644092"/>
            <a:ext cx="2797467" cy="878804"/>
            <a:chOff x="2314575" y="1733550"/>
            <a:chExt cx="7610475" cy="239077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7C2CF6-A29D-4107-84CF-E861A1DEF556}"/>
                </a:ext>
              </a:extLst>
            </p:cNvPr>
            <p:cNvSpPr/>
            <p:nvPr/>
          </p:nvSpPr>
          <p:spPr>
            <a:xfrm>
              <a:off x="2314575" y="1733550"/>
              <a:ext cx="7610475" cy="2390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5" name="Picture 6" descr="Afbeeldingsresultaat voor ihe logo">
              <a:extLst>
                <a:ext uri="{FF2B5EF4-FFF2-40B4-BE49-F238E27FC236}">
                  <a16:creationId xmlns:a16="http://schemas.microsoft.com/office/drawing/2014/main" id="{77EEC4F6-E313-4E49-BD39-028324DAF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1948913"/>
              <a:ext cx="7162800" cy="1946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4" descr="https://www.hl7.org/fhir/assets/images/fhir-logo-www.png">
            <a:extLst>
              <a:ext uri="{FF2B5EF4-FFF2-40B4-BE49-F238E27FC236}">
                <a16:creationId xmlns:a16="http://schemas.microsoft.com/office/drawing/2014/main" id="{583DE4AC-A5AF-426A-9A70-9203C6DA9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019" y="4648201"/>
            <a:ext cx="2189502" cy="93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Audit Trail and Node Authentication (ATNA)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Establishes security measures which provide patient information confidentiality, data integrity and user accountability</a:t>
            </a:r>
          </a:p>
          <a:p>
            <a:r>
              <a:rPr lang="en-US" dirty="0"/>
              <a:t>FHIR was added for RESTful query of audit records</a:t>
            </a:r>
          </a:p>
          <a:p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https://wiki.ihe.net/index.php/Audit_Trail_and_Node_Authentication</a:t>
            </a:r>
            <a:r>
              <a:rPr lang="en-US" dirty="0"/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AuditEvent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Bundle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932" y="2740268"/>
            <a:ext cx="4700791" cy="259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77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Alert Communication Management  (</a:t>
            </a:r>
            <a:r>
              <a:rPr lang="en-US" dirty="0" err="1"/>
              <a:t>mACM</a:t>
            </a:r>
            <a:r>
              <a:rPr lang="en-US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ability to send short, unstructured text alerts to human recipients</a:t>
            </a:r>
          </a:p>
          <a:p>
            <a:r>
              <a:rPr lang="en-US"/>
              <a:t>Records the outcomes of any human interactions upon receipt of the alert</a:t>
            </a:r>
          </a:p>
          <a:p>
            <a:r>
              <a:rPr lang="en-US"/>
              <a:t>Allows for feedback mechanism to determine the status of an alert through the use of alert statuses</a:t>
            </a:r>
          </a:p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https://wiki.ihe.net/index.php/Mobile_Alert_Communication_Management(mACM)</a:t>
            </a:r>
            <a:r>
              <a:rPr lang="en-US" dirty="0"/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Communication, CommunicationRequest, OperationOutcome, Bundle</a:t>
            </a:r>
          </a:p>
          <a:p>
            <a:endParaRPr lang="en-US" dirty="0"/>
          </a:p>
        </p:txBody>
      </p:sp>
      <p:pic>
        <p:nvPicPr>
          <p:cNvPr id="16386" name="Picture 2" descr="mACM Process Flow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0955" y="2228136"/>
            <a:ext cx="4785868" cy="255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237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Mobile Care Services Discovery (mCSD)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discovery of a number of care service resources</a:t>
            </a:r>
          </a:p>
          <a:p>
            <a:pPr lvl="1"/>
            <a:r>
              <a:rPr lang="en-US" dirty="0"/>
              <a:t>Organizations such as Healthcare Information Exchanges (HIEs), Integrated Delivery Networks (IDNs), or family practices</a:t>
            </a:r>
          </a:p>
          <a:p>
            <a:pPr lvl="1"/>
            <a:r>
              <a:rPr lang="en-US" dirty="0"/>
              <a:t>Location are physical care delivery sites such as hospitals, clinics, health outposts, physician offices, labs, pharmacies</a:t>
            </a:r>
          </a:p>
          <a:p>
            <a:pPr lvl="1"/>
            <a:r>
              <a:rPr lang="en-US" dirty="0"/>
              <a:t>Practitioners are healthcare workers like physicians, nurses, or pharmacists</a:t>
            </a:r>
          </a:p>
          <a:p>
            <a:pPr lvl="1"/>
            <a:r>
              <a:rPr lang="en-US" dirty="0"/>
              <a:t>Healthcare Services can include surgical services, antenatal care services or primary care services</a:t>
            </a:r>
          </a:p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https://wiki.ihe.net/index.php/Mobile_Care_Services_Discovery_(mCSD)</a:t>
            </a:r>
            <a:r>
              <a:rPr lang="en-US" dirty="0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Organization, Location, Practitioner, PractitionerRole, </a:t>
            </a:r>
          </a:p>
          <a:p>
            <a:r>
              <a:rPr lang="en-US"/>
              <a:t>HealthcareService, OperationOutcome, Bundle</a:t>
            </a:r>
          </a:p>
          <a:p>
            <a:endParaRPr lang="en-US" dirty="0"/>
          </a:p>
        </p:txBody>
      </p:sp>
      <p:pic>
        <p:nvPicPr>
          <p:cNvPr id="17410" name="Picture 2" descr="mCSD Top-Level Relationships between Care Services Entit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1845" y="1793358"/>
            <a:ext cx="4693899" cy="337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676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310" dirty="0"/>
              <a:t>Mobile Cross-Enterprise Document Data Element Extraction (</a:t>
            </a:r>
            <a:r>
              <a:rPr lang="en-US" sz="2310" dirty="0" err="1"/>
              <a:t>mXDE</a:t>
            </a:r>
            <a:r>
              <a:rPr lang="en-US" sz="2310" dirty="0"/>
              <a:t>)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691514" y="1961171"/>
            <a:ext cx="5697141" cy="4192098"/>
          </a:xfrm>
        </p:spPr>
        <p:txBody>
          <a:bodyPr/>
          <a:lstStyle/>
          <a:p>
            <a:r>
              <a:rPr lang="en-US" dirty="0"/>
              <a:t>Provides means to access data elements extracted from shared structured documents</a:t>
            </a:r>
          </a:p>
          <a:p>
            <a:r>
              <a:rPr lang="en-US" dirty="0"/>
              <a:t>Enables the deployment of health data exchange infrastructures where fine-grained access to health data coexists and complements the sharing of coarse-grained documents and the fine-grained data elements they contain</a:t>
            </a:r>
          </a:p>
          <a:p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https://wiki.ihe.net/index.php/Mobile_Cross-Enterprise_Document_Data_Element_Extraction</a:t>
            </a:r>
            <a:r>
              <a:rPr lang="en-US" dirty="0"/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Observation, AllergyIntolerance, Condition, DiagnosticReport, Medication, MedicationStatement, MedicationRequest, Immunization, Procedure, Encounter, Provenance, OperationOutcome, Bundle</a:t>
            </a:r>
          </a:p>
          <a:p>
            <a:endParaRPr lang="en-US" dirty="0"/>
          </a:p>
        </p:txBody>
      </p:sp>
      <p:pic>
        <p:nvPicPr>
          <p:cNvPr id="18437" name="Picture 5" descr="MXDE Pic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0800" y="1793359"/>
            <a:ext cx="2638922" cy="362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934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Non-patient File Sharing (</a:t>
            </a:r>
            <a:r>
              <a:rPr lang="en-US" dirty="0" err="1"/>
              <a:t>NPFSm</a:t>
            </a:r>
            <a:r>
              <a:rPr lang="en-US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Defines how to enable the sharing of non-patient files</a:t>
            </a:r>
          </a:p>
          <a:p>
            <a:r>
              <a:rPr lang="en-US" dirty="0"/>
              <a:t>Files can be created, consumed and updated by many different systems involved in a wide variety of data sharing workflows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https://wiki.ihe.net/index.php/Non-patient_File_Sharing_(NPFSm)</a:t>
            </a:r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DocumentReference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OperationOutcome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Bundle</a:t>
            </a:r>
          </a:p>
          <a:p>
            <a:endParaRPr lang="en-US" dirty="0"/>
          </a:p>
        </p:txBody>
      </p:sp>
      <p:pic>
        <p:nvPicPr>
          <p:cNvPr id="23555" name="Picture 3" descr="Npfsactors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45895" y="3524726"/>
            <a:ext cx="6393527" cy="262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62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Patient Demographics Query for Mobile (</a:t>
            </a:r>
            <a:r>
              <a:rPr lang="en-US" dirty="0" err="1"/>
              <a:t>PDQm</a:t>
            </a:r>
            <a:r>
              <a:rPr lang="en-US" dirty="0"/>
              <a:t>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Defines interface to patient demographics supplier, to be used in many use cases: </a:t>
            </a:r>
          </a:p>
          <a:p>
            <a:pPr lvl="1"/>
            <a:r>
              <a:rPr lang="en-US"/>
              <a:t>A health portal securely exposing demographics data to browser based plugins</a:t>
            </a:r>
          </a:p>
          <a:p>
            <a:pPr lvl="1"/>
            <a:r>
              <a:rPr lang="en-US"/>
              <a:t>Medical devices which need to access patient demographic information</a:t>
            </a:r>
          </a:p>
          <a:p>
            <a:pPr lvl="1"/>
            <a:r>
              <a:rPr lang="en-US"/>
              <a:t>Mobile devices used by physicians (example bedside eCharts) which need to establish patient context by scanning a bracelet</a:t>
            </a:r>
          </a:p>
          <a:p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https://wiki.ihe.net/index.php/Patient_Demographics_Query_for_Mobile_(PDQm)</a:t>
            </a:r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Patient, OperationOutcome, Bundle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381" y="1961171"/>
            <a:ext cx="3252504" cy="353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5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Patient Identifier Cross-Reference for Mobile (</a:t>
            </a:r>
            <a:r>
              <a:rPr lang="en-US" dirty="0" err="1"/>
              <a:t>PIXm</a:t>
            </a:r>
            <a:r>
              <a:rPr lang="en-US" dirty="0"/>
              <a:t>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ability to query for list of patient identifiers based on the patient identifier in a different domain and retrieve a patient’s cross-domain identifiers information</a:t>
            </a:r>
          </a:p>
          <a:p>
            <a:r>
              <a:rPr lang="en-US"/>
              <a:t>Deals only with patient IDs - covers cases where you don't want to disclose/exchange more of the patient resource</a:t>
            </a:r>
          </a:p>
          <a:p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https://wiki.ihe.net/index.php/Patient_Identifier_Cross-Reference_for_Mobile_(PIXm)</a:t>
            </a:r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Patient, Operation, Parameter, OperationOutcome, Bundle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465" y="2254787"/>
            <a:ext cx="3609298" cy="316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24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User Authentication (IUA) </a:t>
            </a:r>
            <a:r>
              <a:rPr lang="mr-IN" dirty="0"/>
              <a:t>–</a:t>
            </a:r>
            <a:r>
              <a:rPr lang="en-US" dirty="0"/>
              <a:t> Special Mention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Actors should not communicate any patient information unless proper authentication, authorization, and communications security have been performed</a:t>
            </a:r>
          </a:p>
          <a:p>
            <a:r>
              <a:rPr lang="en-US" dirty="0"/>
              <a:t>Profile of the OAuth protocol</a:t>
            </a:r>
          </a:p>
          <a:p>
            <a:r>
              <a:rPr lang="en-US" dirty="0"/>
              <a:t>IUA enables external Authorization providers, which can leverage pluggable authentication providers</a:t>
            </a:r>
          </a:p>
          <a:p>
            <a:r>
              <a:rPr lang="en-US" dirty="0"/>
              <a:t>Network communication security and user authentication are layered in at the HTTP transport layer and do not modify the interoperability characteristics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https://wiki.ihe.net/index.php/Internet_User_Authorization</a:t>
            </a:r>
            <a:r>
              <a:rPr lang="en-US" dirty="0"/>
              <a:t> </a:t>
            </a:r>
          </a:p>
        </p:txBody>
      </p:sp>
      <p:pic>
        <p:nvPicPr>
          <p:cNvPr id="13314" name="Picture 2" descr="http://wiki.ihe.net/images/thumb/6/6e/IUA_Actors_Figure_01.png/600px-IUA_Actors_Figure_01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47163" y="2599273"/>
            <a:ext cx="4796212" cy="254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755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RADIOLOGY PROFILES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IHE Profiles on FHIR® </a:t>
            </a:r>
          </a:p>
        </p:txBody>
      </p:sp>
      <p:pic>
        <p:nvPicPr>
          <p:cNvPr id="19458" name="Picture 2" descr="Image result for radiology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0372" y="2185721"/>
            <a:ext cx="2187178" cy="217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771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Radiology Profiles on FHIR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Operational Log of Events (SOLE)</a:t>
            </a:r>
          </a:p>
          <a:p>
            <a:endParaRPr lang="en-US" dirty="0"/>
          </a:p>
          <a:p>
            <a:r>
              <a:rPr lang="en-US" dirty="0"/>
              <a:t>Special mention as these use compatible DICOM web</a:t>
            </a:r>
          </a:p>
          <a:p>
            <a:pPr lvl="1"/>
            <a:r>
              <a:rPr lang="en-US" dirty="0"/>
              <a:t>Web Image Capture (WIC)</a:t>
            </a:r>
          </a:p>
          <a:p>
            <a:pPr lvl="1"/>
            <a:r>
              <a:rPr lang="en-US" dirty="0"/>
              <a:t>Web Image Access (WIA) formerly called MHD-I</a:t>
            </a:r>
          </a:p>
          <a:p>
            <a:pPr lvl="1"/>
            <a:r>
              <a:rPr lang="en-US" dirty="0"/>
              <a:t>Invoke Image Display (IID) - Special mention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4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Tutorial Objectives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should:</a:t>
            </a:r>
          </a:p>
          <a:p>
            <a:pPr lvl="1"/>
            <a:r>
              <a:rPr lang="en-US" dirty="0"/>
              <a:t>Understand the role of IHE in interoperability</a:t>
            </a:r>
          </a:p>
          <a:p>
            <a:pPr lvl="1"/>
            <a:r>
              <a:rPr lang="en-US" dirty="0"/>
              <a:t>Understand the use of FHIR in IHE profiles</a:t>
            </a:r>
          </a:p>
          <a:p>
            <a:pPr lvl="1"/>
            <a:endParaRPr lang="en-US" dirty="0"/>
          </a:p>
          <a:p>
            <a:r>
              <a:rPr lang="en-US" dirty="0"/>
              <a:t>These slides presented at </a:t>
            </a:r>
          </a:p>
          <a:p>
            <a:pPr lvl="1"/>
            <a:r>
              <a:rPr lang="en-US" dirty="0"/>
              <a:t>HL7® Workgroup Meeting May 2018 </a:t>
            </a:r>
            <a:r>
              <a:rPr lang="en-US" dirty="0">
                <a:hlinkClick r:id="rId3"/>
              </a:rPr>
              <a:t>https://www.hl7.org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HL7® FHIR® DEVDAYS June 2018 </a:t>
            </a:r>
            <a:r>
              <a:rPr lang="en-US" dirty="0">
                <a:hlinkClick r:id="rId4"/>
              </a:rPr>
              <a:t>https://www.fhirdevdays.com/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8401" y="4161318"/>
            <a:ext cx="1481101" cy="20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24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Standardized Operational Log of Events (SOLE)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business intelligence tools</a:t>
            </a:r>
          </a:p>
          <a:p>
            <a:r>
              <a:rPr lang="en-US" dirty="0"/>
              <a:t>Information often resides in several different systems, and there are not standard ways to obtain the information</a:t>
            </a:r>
          </a:p>
          <a:p>
            <a:r>
              <a:rPr lang="en-US" dirty="0"/>
              <a:t>SOLE defines a way to exchange information about events that can then be collected and displayed using standard methods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https://wiki.ihe.net/index.php/Standardized_Operational_Log_of_Events_(SOLE)</a:t>
            </a:r>
            <a:r>
              <a:rPr lang="en-US" dirty="0"/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AuditEvent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Bundle</a:t>
            </a:r>
          </a:p>
          <a:p>
            <a:endParaRPr lang="en-US" dirty="0"/>
          </a:p>
        </p:txBody>
      </p:sp>
      <p:pic>
        <p:nvPicPr>
          <p:cNvPr id="29698" name="Picture 2" descr="IHE-RAD-SOLE-Actor-transac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2786" y="1892840"/>
            <a:ext cx="4396187" cy="351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331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3618" y="5584791"/>
            <a:ext cx="9404781" cy="624131"/>
          </a:xfrm>
        </p:spPr>
        <p:txBody>
          <a:bodyPr>
            <a:normAutofit fontScale="90000"/>
          </a:bodyPr>
          <a:lstStyle/>
          <a:p>
            <a:r>
              <a:rPr lang="en-US" dirty="0"/>
              <a:t>Patient care coordination Profiles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IHE Profiles on FHIR® 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DNA">
                <a:extLst>
                  <a:ext uri="{FF2B5EF4-FFF2-40B4-BE49-F238E27FC236}">
                    <a16:creationId xmlns:a16="http://schemas.microsoft.com/office/drawing/2014/main" id="{2BE48C14-8602-462D-A5CA-FED665C676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2713334"/>
                  </p:ext>
                </p:extLst>
              </p:nvPr>
            </p:nvGraphicFramePr>
            <p:xfrm rot="2350699">
              <a:off x="4436893" y="1047197"/>
              <a:ext cx="919115" cy="4223101"/>
            </p:xfrm>
            <a:graphic>
              <a:graphicData uri="http://schemas.microsoft.com/office/drawing/2017/model3d">
                <am3d:model3d r:embed="rId2">
                  <am3d:spPr>
                    <a:xfrm rot="2350699">
                      <a:off x="0" y="0"/>
                      <a:ext cx="919115" cy="4223101"/>
                    </a:xfrm>
                    <a:prstGeom prst="rect">
                      <a:avLst/>
                    </a:prstGeom>
                  </am3d:spPr>
                  <am3d:camera>
                    <am3d:pos x="0" y="0" z="49127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4731" d="1000000"/>
                    <am3d:preTrans dx="-118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44704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DNA">
                <a:extLst>
                  <a:ext uri="{FF2B5EF4-FFF2-40B4-BE49-F238E27FC236}">
                    <a16:creationId xmlns:a16="http://schemas.microsoft.com/office/drawing/2014/main" id="{2BE48C14-8602-462D-A5CA-FED665C676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350699">
                <a:off x="4436893" y="1047197"/>
                <a:ext cx="919115" cy="42231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9288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Patient Care Coordination Profiles on FHIR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Clinical Mapping (CMAP)</a:t>
            </a:r>
          </a:p>
          <a:p>
            <a:r>
              <a:rPr lang="en-US" dirty="0"/>
              <a:t>Dynamic Care Planning (DCP)</a:t>
            </a:r>
          </a:p>
          <a:p>
            <a:r>
              <a:rPr lang="en-US" dirty="0"/>
              <a:t>Dynamic Care Team Management (DCTM)</a:t>
            </a:r>
          </a:p>
          <a:p>
            <a:r>
              <a:rPr lang="en-US" dirty="0"/>
              <a:t>Point of Care Medical Device Tracking (PMDT)</a:t>
            </a:r>
          </a:p>
          <a:p>
            <a:r>
              <a:rPr lang="en-US" dirty="0"/>
              <a:t>Query for Existing Data for Mobile (QEDm) </a:t>
            </a:r>
          </a:p>
          <a:p>
            <a:r>
              <a:rPr lang="en-US" dirty="0"/>
              <a:t>Reconciliation of Clinical Content and Care Providers (RECON)</a:t>
            </a:r>
          </a:p>
          <a:p>
            <a:r>
              <a:rPr lang="en-US" dirty="0"/>
              <a:t>Remote Patient Monitoring (RPM)</a:t>
            </a:r>
          </a:p>
          <a:p>
            <a:r>
              <a:rPr lang="en-US" dirty="0"/>
              <a:t>Routine Interfacility Patient Transport (RIPT)</a:t>
            </a:r>
          </a:p>
          <a:p>
            <a:r>
              <a:rPr lang="en-US" dirty="0"/>
              <a:t>Emergency Transport to Facility (ETF)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78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Clinical Mapping (CMAP)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the need of systems to translate codes from one terminology to another to support exchange of information between different systems</a:t>
            </a:r>
          </a:p>
          <a:p>
            <a:r>
              <a:rPr lang="en-US" dirty="0"/>
              <a:t>Often needed at workflow boundaries where concepts used in one workflow have different names than those in another workflow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https://wiki.ihe.net/index.php/Clinical_Mapping</a:t>
            </a:r>
            <a:r>
              <a:rPr lang="en-US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ConceptMap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Parameters</a:t>
            </a:r>
          </a:p>
          <a:p>
            <a:endParaRPr lang="en-US" dirty="0"/>
          </a:p>
        </p:txBody>
      </p:sp>
      <p:pic>
        <p:nvPicPr>
          <p:cNvPr id="10244" name="Picture 4" descr="CMAP actortransac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6794" y="3164159"/>
            <a:ext cx="3111598" cy="23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98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Guideline Appropriate Ordering (GAO)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communication of decision support guidance on whether or not an order is appropriate from EHR, hospital or departmental information systems</a:t>
            </a:r>
          </a:p>
          <a:p>
            <a:r>
              <a:rPr lang="en-US" dirty="0"/>
              <a:t>Enable receivers to validate that decision support was used to determine the appropriateness of those orders according to guidelines</a:t>
            </a:r>
          </a:p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https://www.ihe.net/uploadedFiles/Documents/PCC/IHE_PCC_Suppl_GAO.pdf</a:t>
            </a:r>
            <a:r>
              <a:rPr lang="en-US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Authorization, Order, Practitioner, Questionnaire, Parameters, Patient, Provider,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DiagnosticOrder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QuestionnaireResponse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522" y="4214382"/>
            <a:ext cx="6609356" cy="112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84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BE0287-FB02-4DA2-AE17-A9BFC209BDDE}"/>
              </a:ext>
            </a:extLst>
          </p:cNvPr>
          <p:cNvSpPr txBox="1"/>
          <p:nvPr/>
        </p:nvSpPr>
        <p:spPr>
          <a:xfrm rot="20312005">
            <a:off x="1629126" y="2481276"/>
            <a:ext cx="7182169" cy="3151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941" dirty="0">
                <a:solidFill>
                  <a:schemeClr val="bg2">
                    <a:lumMod val="90000"/>
                  </a:schemeClr>
                </a:solidFill>
              </a:rPr>
              <a:t>Update 2018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Care Plans can be dynamically created from tools used to support evidence-base practice</a:t>
            </a:r>
            <a:endParaRPr lang="en-US" dirty="0"/>
          </a:p>
          <a:p>
            <a:r>
              <a:rPr lang="en-US" dirty="0"/>
              <a:t>Care Plans can be dynamically updated as the patient interacts with the healthcare system</a:t>
            </a:r>
          </a:p>
          <a:p>
            <a:r>
              <a:rPr lang="en-US" dirty="0"/>
              <a:t>Provides structures and transactions for care planning</a:t>
            </a:r>
          </a:p>
          <a:p>
            <a:r>
              <a:rPr lang="en-US" dirty="0"/>
              <a:t>Promotes sharing Care Plans that meet the needs of many, such as providers, patients and payers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 TBA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CarePlan, Subscription,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PlanDefintion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ActivityDefinition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</p:txBody>
      </p:sp>
      <p:grpSp>
        <p:nvGrpSpPr>
          <p:cNvPr id="24" name="Canvas 428"/>
          <p:cNvGrpSpPr/>
          <p:nvPr/>
        </p:nvGrpSpPr>
        <p:grpSpPr>
          <a:xfrm>
            <a:off x="4931938" y="1690278"/>
            <a:ext cx="5552405" cy="4120598"/>
            <a:chOff x="-146730" y="0"/>
            <a:chExt cx="8376330" cy="5323840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8229600" cy="5323840"/>
            </a:xfrm>
            <a:prstGeom prst="rect">
              <a:avLst/>
            </a:prstGeom>
            <a:noFill/>
            <a:ln>
              <a:noFill/>
            </a:ln>
          </p:spPr>
        </p:sp>
        <p:cxnSp>
          <p:nvCxnSpPr>
            <p:cNvPr id="26" name="Line 316"/>
            <p:cNvCxnSpPr>
              <a:cxnSpLocks noChangeShapeType="1"/>
            </p:cNvCxnSpPr>
            <p:nvPr/>
          </p:nvCxnSpPr>
          <p:spPr bwMode="auto">
            <a:xfrm>
              <a:off x="1646898" y="1133598"/>
              <a:ext cx="0" cy="313360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7" name="Text Box 320"/>
            <p:cNvSpPr txBox="1">
              <a:spLocks noChangeArrowheads="1"/>
            </p:cNvSpPr>
            <p:nvPr/>
          </p:nvSpPr>
          <p:spPr bwMode="auto">
            <a:xfrm>
              <a:off x="19212" y="4200282"/>
              <a:ext cx="2352513" cy="40640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75438" tIns="37719" rIns="75438" bIns="37719" anchor="t" anchorCtr="0" upright="1">
              <a:noAutofit/>
            </a:bodyPr>
            <a:lstStyle/>
            <a:p>
              <a:pPr algn="ctr">
                <a:spcBef>
                  <a:spcPts val="495"/>
                </a:spcBef>
                <a:spcAft>
                  <a:spcPts val="495"/>
                </a:spcAft>
              </a:pPr>
              <a:r>
                <a:rPr lang="en-US" sz="99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Care Plan Guidance Service</a:t>
              </a:r>
            </a:p>
          </p:txBody>
        </p:sp>
        <p:sp>
          <p:nvSpPr>
            <p:cNvPr id="28" name="Text Box 322"/>
            <p:cNvSpPr txBox="1">
              <a:spLocks noChangeArrowheads="1"/>
            </p:cNvSpPr>
            <p:nvPr/>
          </p:nvSpPr>
          <p:spPr bwMode="auto">
            <a:xfrm>
              <a:off x="-146730" y="584957"/>
              <a:ext cx="5663484" cy="54864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75438" tIns="37719" rIns="75438" bIns="37719" anchor="t" anchorCtr="0" upright="1">
              <a:noAutofit/>
            </a:bodyPr>
            <a:lstStyle/>
            <a:p>
              <a:pPr algn="ctr">
                <a:spcBef>
                  <a:spcPts val="495"/>
                </a:spcBef>
                <a:spcAft>
                  <a:spcPts val="495"/>
                </a:spcAft>
              </a:pPr>
              <a:r>
                <a:rPr lang="en-US" sz="990">
                  <a:latin typeface="Times New Roman" panose="02020603050405020304" pitchFamily="18" charset="0"/>
                  <a:ea typeface="Times New Roman" panose="02020603050405020304" pitchFamily="18" charset="0"/>
                </a:rPr>
                <a:t>Care Plan Contributor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173730" y="1276350"/>
              <a:ext cx="1569720" cy="2990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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Apply Care Plan Operation [PCC – Y7]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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Update Care Plan [PCC-37] 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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Search for Care Plan [PCC-41]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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Retrieve Care Plan [PCC-38]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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Subscribe to Care Plan Updates [PCC-39]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9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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Provide Care Plan [PCC-40]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0" name="Text Box 320"/>
            <p:cNvSpPr txBox="1">
              <a:spLocks noChangeArrowheads="1"/>
            </p:cNvSpPr>
            <p:nvPr/>
          </p:nvSpPr>
          <p:spPr bwMode="auto">
            <a:xfrm>
              <a:off x="2608624" y="4210050"/>
              <a:ext cx="2172926" cy="405765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75438" tIns="37719" rIns="75438" bIns="37719" anchor="t" anchorCtr="0" upright="1">
              <a:noAutofit/>
            </a:bodyPr>
            <a:lstStyle/>
            <a:p>
              <a:pPr algn="ctr">
                <a:spcBef>
                  <a:spcPts val="495"/>
                </a:spcBef>
                <a:spcAft>
                  <a:spcPts val="495"/>
                </a:spcAft>
              </a:pPr>
              <a:r>
                <a:rPr lang="en-US" sz="990">
                  <a:latin typeface="Times New Roman" panose="02020603050405020304" pitchFamily="18" charset="0"/>
                  <a:ea typeface="Times New Roman" panose="02020603050405020304" pitchFamily="18" charset="0"/>
                </a:rPr>
                <a:t>Care Plan Service</a:t>
              </a:r>
            </a:p>
          </p:txBody>
        </p:sp>
        <p:cxnSp>
          <p:nvCxnSpPr>
            <p:cNvPr id="31" name="Line 316"/>
            <p:cNvCxnSpPr>
              <a:cxnSpLocks noChangeShapeType="1"/>
            </p:cNvCxnSpPr>
            <p:nvPr/>
          </p:nvCxnSpPr>
          <p:spPr bwMode="auto">
            <a:xfrm>
              <a:off x="3046731" y="1162151"/>
              <a:ext cx="635" cy="304789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15789" y="1155289"/>
              <a:ext cx="1562708" cy="32816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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Search for Plan Def [PCC-Y3] 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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Retrieve Plan Def [PCC-Y2]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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Update Plan Def [PCC-Y1] 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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Subscribe to Plan Def Updates [PCC-Y4]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9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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Provide Plan Def [PCC-Y5]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spcBef>
                  <a:spcPts val="495"/>
                </a:spcBef>
                <a:spcAft>
                  <a:spcPts val="0"/>
                </a:spcAft>
              </a:pP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  <a:sym typeface="Symbol" panose="05050102010706020507" pitchFamily="18" charset="2"/>
                </a:rPr>
                <a:t></a:t>
              </a:r>
              <a:r>
                <a:rPr lang="en-US" sz="907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Provide Activity Def [PCC-Y6]</a:t>
              </a:r>
              <a:endParaRPr lang="en-US" sz="99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33" name="Title 1"/>
          <p:cNvSpPr txBox="1">
            <a:spLocks/>
          </p:cNvSpPr>
          <p:nvPr/>
        </p:nvSpPr>
        <p:spPr>
          <a:xfrm>
            <a:off x="12736" y="78161"/>
            <a:ext cx="10058399" cy="84949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75438" tIns="37719" rIns="75438" bIns="3771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30" dirty="0">
                <a:solidFill>
                  <a:schemeClr val="bg1"/>
                </a:solidFill>
              </a:rPr>
              <a:t>Dynamic Care Planning (DCP) - Update</a:t>
            </a:r>
          </a:p>
        </p:txBody>
      </p:sp>
    </p:spTree>
    <p:extLst>
      <p:ext uri="{BB962C8B-B14F-4D97-AF65-F5344CB8AC3E}">
        <p14:creationId xmlns:p14="http://schemas.microsoft.com/office/powerpoint/2010/main" val="3105742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Care Team Management (DCTM)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 mechanism to facilitate system interactions to support care team membership such as:</a:t>
            </a:r>
          </a:p>
          <a:p>
            <a:pPr lvl="1"/>
            <a:r>
              <a:rPr lang="en-US" dirty="0"/>
              <a:t>Discovering Care Teams</a:t>
            </a:r>
          </a:p>
          <a:p>
            <a:pPr lvl="1"/>
            <a:r>
              <a:rPr lang="en-US" dirty="0"/>
              <a:t>Creating/updating Care Teams</a:t>
            </a:r>
          </a:p>
          <a:p>
            <a:pPr lvl="1"/>
            <a:r>
              <a:rPr lang="en-US" dirty="0"/>
              <a:t>Listing Care Teams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https://wiki.ihe.net/index.php/Dynamic_Care_Team_Management</a:t>
            </a:r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CareTeam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Subscription</a:t>
            </a:r>
          </a:p>
          <a:p>
            <a:endParaRPr lang="en-US" dirty="0"/>
          </a:p>
        </p:txBody>
      </p:sp>
      <p:pic>
        <p:nvPicPr>
          <p:cNvPr id="12290" name="Picture 2" descr="DCTM marke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298" y="4505837"/>
            <a:ext cx="2411585" cy="187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DCTMactorTransaction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8437" y="1860615"/>
            <a:ext cx="3579060" cy="367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06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Point-of-Care Medical Device Tracking (PMDT)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Closes the loop on data acquisition at the point-of-care in support of reporting data about implantable medical devices (e.g., pacemaker, titanium plates) and medical devices (e.g., vital sign monitors, pulse oximeters, blood glucose monitors) during a procedure</a:t>
            </a:r>
          </a:p>
          <a:p>
            <a:r>
              <a:rPr lang="en-US" dirty="0"/>
              <a:t>Enables information it to be retrieved and reused at a later time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https://wiki.ihe.net/index.php/Point-of-Care_Medical_Device_Tracking</a:t>
            </a:r>
            <a:r>
              <a:rPr lang="en-US" dirty="0"/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Device, Procedure</a:t>
            </a:r>
          </a:p>
          <a:p>
            <a:endParaRPr lang="en-US" dirty="0"/>
          </a:p>
        </p:txBody>
      </p:sp>
      <p:pic>
        <p:nvPicPr>
          <p:cNvPr id="26626" name="Picture 2" descr="PMDTwikipageActorsTransactions 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0358" y="2266669"/>
            <a:ext cx="4172285" cy="283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30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Query for Existing Data for Mobile (QEDm)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queries for clinical data elements (e.g., observations, allergies, etc.) by making the information widely available to other systems within and across enterprises</a:t>
            </a:r>
          </a:p>
          <a:p>
            <a:r>
              <a:rPr lang="en-US" dirty="0"/>
              <a:t>Aimed at class of systems that are resource- and platform-constrained (e.g., tablets, smartphones, and embedded devices including home-health devices)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https://wiki.ihe.net/index.php/Query_for_Existing_Data_for_Mobile</a:t>
            </a:r>
            <a:r>
              <a:rPr lang="en-US" dirty="0"/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Observation,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AllergyIntolerance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Condition,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DiagnosticReport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Medication,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MedicationStatement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MedicationRequest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Immunization, Procedure, Encounter, Provenance,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OperationOutcome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Bundle</a:t>
            </a:r>
          </a:p>
          <a:p>
            <a:endParaRPr lang="en-US" dirty="0"/>
          </a:p>
        </p:txBody>
      </p:sp>
      <p:pic>
        <p:nvPicPr>
          <p:cNvPr id="27650" name="Picture 2" descr="MXDE-Figure-45-2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64690" y="1975431"/>
            <a:ext cx="4124378" cy="334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308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40" dirty="0"/>
              <a:t>Reconciliation of Clinical Content and Care Providers (RECON)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the structures and transactions needed to communicate the list of reconciled items, when they were reconciled and who did the reconciliation</a:t>
            </a:r>
          </a:p>
          <a:p>
            <a:pPr lvl="1"/>
            <a:r>
              <a:rPr lang="en-US" dirty="0"/>
              <a:t>Ability to maintain the support of care provision is essential as data is exchanged</a:t>
            </a:r>
          </a:p>
          <a:p>
            <a:r>
              <a:rPr lang="en-US" dirty="0"/>
              <a:t>Used to facilitate identification of duplicated, overlapping, conflicting or superseded items that may be introduced as a result of sematic interoperability.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https://wiki.ihe.net/index.php/Reconciliation_of_Clinical_Content_and_Care_Providers</a:t>
            </a:r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Provenance, List</a:t>
            </a:r>
          </a:p>
          <a:p>
            <a:endParaRPr lang="en-US" dirty="0"/>
          </a:p>
        </p:txBody>
      </p:sp>
      <p:pic>
        <p:nvPicPr>
          <p:cNvPr id="28674" name="Picture 2" descr="RECONActorTransac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5584" y="2408873"/>
            <a:ext cx="4903389" cy="233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354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IHE 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Cardiology</a:t>
            </a:r>
          </a:p>
          <a:p>
            <a:r>
              <a:rPr lang="en-US" dirty="0"/>
              <a:t>Dental</a:t>
            </a:r>
          </a:p>
          <a:p>
            <a:r>
              <a:rPr lang="en-US" dirty="0"/>
              <a:t>Eye Care</a:t>
            </a:r>
          </a:p>
          <a:p>
            <a:r>
              <a:rPr lang="en-US" dirty="0">
                <a:solidFill>
                  <a:srgbClr val="FF0000"/>
                </a:solidFill>
              </a:rPr>
              <a:t>IT Infrastructure (ITI)</a:t>
            </a:r>
          </a:p>
          <a:p>
            <a:r>
              <a:rPr lang="en-US" dirty="0"/>
              <a:t>Pathology and Laboratory Medicine</a:t>
            </a:r>
          </a:p>
          <a:p>
            <a:r>
              <a:rPr lang="en-US" dirty="0">
                <a:solidFill>
                  <a:srgbClr val="FF0000"/>
                </a:solidFill>
              </a:rPr>
              <a:t>Patient Care Coordination</a:t>
            </a:r>
          </a:p>
          <a:p>
            <a:r>
              <a:rPr lang="en-US" dirty="0"/>
              <a:t>Patient Care Devices</a:t>
            </a:r>
          </a:p>
          <a:p>
            <a:r>
              <a:rPr lang="en-US" dirty="0">
                <a:solidFill>
                  <a:srgbClr val="FF0000"/>
                </a:solidFill>
              </a:rPr>
              <a:t>Pharmacy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Quality, Research and Public Health</a:t>
            </a:r>
          </a:p>
          <a:p>
            <a:r>
              <a:rPr lang="en-US" dirty="0"/>
              <a:t>Radiation Oncology</a:t>
            </a:r>
          </a:p>
          <a:p>
            <a:r>
              <a:rPr lang="en-US" dirty="0">
                <a:solidFill>
                  <a:srgbClr val="FF0000"/>
                </a:solidFill>
              </a:rPr>
              <a:t>Radiology</a:t>
            </a:r>
          </a:p>
          <a:p>
            <a:pPr lvl="1"/>
            <a:r>
              <a:rPr lang="en-US" dirty="0"/>
              <a:t>Mammography</a:t>
            </a:r>
          </a:p>
          <a:p>
            <a:pPr lvl="1"/>
            <a:r>
              <a:rPr lang="en-US" dirty="0"/>
              <a:t>Nuclear Medicine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https://www.ihe.net/IHE_Domains/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67472" y="6090467"/>
            <a:ext cx="4083618" cy="37792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856" dirty="0">
                <a:solidFill>
                  <a:srgbClr val="FF0000"/>
                </a:solidFill>
                <a:latin typeface="Calibri" panose="020F0502020204030204"/>
                <a:cs typeface="+mn-cs"/>
              </a:rPr>
              <a:t>* Marked in red are domains using FHIR</a:t>
            </a:r>
          </a:p>
        </p:txBody>
      </p:sp>
    </p:spTree>
    <p:extLst>
      <p:ext uri="{BB962C8B-B14F-4D97-AF65-F5344CB8AC3E}">
        <p14:creationId xmlns:p14="http://schemas.microsoft.com/office/powerpoint/2010/main" val="3421857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Remote Patient Monitoring (RPM)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means of reporting measurements taken by Personal Healthcare devices in a remote location </a:t>
            </a:r>
          </a:p>
          <a:p>
            <a:pPr lvl="1"/>
            <a:r>
              <a:rPr lang="en-US" dirty="0"/>
              <a:t>E.g. outside of the healthcare provider facilities and is typically the patient’s home, and reporting those measurements to the health care provider 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https://en.wikipedia.org/wiki/Remote_patient_monitoring</a:t>
            </a:r>
            <a:r>
              <a:rPr lang="en-US" dirty="0"/>
              <a:t>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Uses FHIR profiles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632" y="2361724"/>
            <a:ext cx="4742341" cy="253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71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Routine Interfacility Patient Transport (RIPT)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means of updating a Transport team with critical and necessary medical information on a patient to be transported</a:t>
            </a:r>
          </a:p>
          <a:p>
            <a:pPr lvl="1"/>
            <a:r>
              <a:rPr lang="en-US" dirty="0"/>
              <a:t>FHIR RESTful query</a:t>
            </a:r>
          </a:p>
          <a:p>
            <a:pPr lvl="1"/>
            <a:r>
              <a:rPr lang="en-US" dirty="0"/>
              <a:t>Document Sharing with</a:t>
            </a:r>
          </a:p>
          <a:p>
            <a:pPr lvl="2"/>
            <a:r>
              <a:rPr lang="en-US" dirty="0"/>
              <a:t>CDA template for RIPT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http://wiki.ihe.net/index.php/Routine_Interfacility_Patient_Transport</a:t>
            </a:r>
            <a:r>
              <a:rPr lang="en-US" dirty="0"/>
              <a:t>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Patient,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RelatedPerson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Coverage, Practitioner, Claim,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AllergyIntolerance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Procedure, Immunization,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MedicationStatement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ClinicalImpresion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DiagnosticOrder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DiagnosticReport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ImagingStudy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Observation, Condition, Location</a:t>
            </a:r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BEE10A-31A3-49E1-BA03-66F916A69852}"/>
              </a:ext>
            </a:extLst>
          </p:cNvPr>
          <p:cNvGrpSpPr/>
          <p:nvPr/>
        </p:nvGrpSpPr>
        <p:grpSpPr>
          <a:xfrm>
            <a:off x="4999858" y="2590800"/>
            <a:ext cx="5058542" cy="1962150"/>
            <a:chOff x="2066925" y="3448050"/>
            <a:chExt cx="6115817" cy="1994421"/>
          </a:xfrm>
        </p:grpSpPr>
        <p:grpSp>
          <p:nvGrpSpPr>
            <p:cNvPr id="10" name="Canvas 105">
              <a:extLst>
                <a:ext uri="{FF2B5EF4-FFF2-40B4-BE49-F238E27FC236}">
                  <a16:creationId xmlns:a16="http://schemas.microsoft.com/office/drawing/2014/main" id="{88843846-C795-4278-8C09-1D041C6D61F7}"/>
                </a:ext>
              </a:extLst>
            </p:cNvPr>
            <p:cNvGrpSpPr/>
            <p:nvPr/>
          </p:nvGrpSpPr>
          <p:grpSpPr>
            <a:xfrm>
              <a:off x="2066925" y="3448050"/>
              <a:ext cx="5924550" cy="876300"/>
              <a:chOff x="0" y="0"/>
              <a:chExt cx="5924550" cy="8763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6BDE994-5482-4ADE-89DD-5E9D1C0F7233}"/>
                  </a:ext>
                </a:extLst>
              </p:cNvPr>
              <p:cNvSpPr/>
              <p:nvPr/>
            </p:nvSpPr>
            <p:spPr>
              <a:xfrm>
                <a:off x="0" y="0"/>
                <a:ext cx="5924550" cy="876300"/>
              </a:xfrm>
              <a:prstGeom prst="rect">
                <a:avLst/>
              </a:prstGeom>
            </p:spPr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4C9E884-2EDF-4EA7-9F10-CE4C43858538}"/>
                  </a:ext>
                </a:extLst>
              </p:cNvPr>
              <p:cNvSpPr/>
              <p:nvPr/>
            </p:nvSpPr>
            <p:spPr>
              <a:xfrm>
                <a:off x="734890" y="180000"/>
                <a:ext cx="1105535" cy="417195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Transport Data Consumer</a:t>
                </a:r>
                <a:endParaRPr lang="en-US" sz="105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5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947A9A6-EB8D-4CE8-9DA4-BB060520F759}"/>
                  </a:ext>
                </a:extLst>
              </p:cNvPr>
              <p:cNvSpPr/>
              <p:nvPr/>
            </p:nvSpPr>
            <p:spPr>
              <a:xfrm>
                <a:off x="3890305" y="199050"/>
                <a:ext cx="1105535" cy="417195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Transport Data Responder</a:t>
                </a:r>
                <a:endParaRPr lang="en-US" sz="105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5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834DAA2-ACAB-4DD4-9AAF-59861BE63983}"/>
                  </a:ext>
                </a:extLst>
              </p:cNvPr>
              <p:cNvCxnSpPr/>
              <p:nvPr/>
            </p:nvCxnSpPr>
            <p:spPr>
              <a:xfrm>
                <a:off x="1840061" y="400050"/>
                <a:ext cx="204935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1C3996-DB21-4A45-B98B-C419EAEB51A8}"/>
                  </a:ext>
                </a:extLst>
              </p:cNvPr>
              <p:cNvSpPr/>
              <p:nvPr/>
            </p:nvSpPr>
            <p:spPr>
              <a:xfrm>
                <a:off x="1636055" y="454320"/>
                <a:ext cx="2397125" cy="327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8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Query for Transport Data [PCC-62]</a:t>
                </a:r>
                <a:endParaRPr lang="en-US" sz="105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</p:grpSp>
        <p:grpSp>
          <p:nvGrpSpPr>
            <p:cNvPr id="16" name="Canvas 98">
              <a:extLst>
                <a:ext uri="{FF2B5EF4-FFF2-40B4-BE49-F238E27FC236}">
                  <a16:creationId xmlns:a16="http://schemas.microsoft.com/office/drawing/2014/main" id="{9ED17E97-C88B-4453-AEFE-ED8ABBC1BA64}"/>
                </a:ext>
              </a:extLst>
            </p:cNvPr>
            <p:cNvGrpSpPr/>
            <p:nvPr/>
          </p:nvGrpSpPr>
          <p:grpSpPr>
            <a:xfrm>
              <a:off x="2211202" y="4547121"/>
              <a:ext cx="5971540" cy="895350"/>
              <a:chOff x="0" y="0"/>
              <a:chExt cx="5971540" cy="89535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1B2E770-0A8F-4352-BCC8-79EC27FBF84E}"/>
                  </a:ext>
                </a:extLst>
              </p:cNvPr>
              <p:cNvSpPr/>
              <p:nvPr/>
            </p:nvSpPr>
            <p:spPr>
              <a:xfrm>
                <a:off x="0" y="0"/>
                <a:ext cx="5971540" cy="895350"/>
              </a:xfrm>
              <a:prstGeom prst="rect">
                <a:avLst/>
              </a:prstGeom>
            </p:spPr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35DE90A-047C-4231-8205-A8ADC32989FE}"/>
                  </a:ext>
                </a:extLst>
              </p:cNvPr>
              <p:cNvSpPr/>
              <p:nvPr/>
            </p:nvSpPr>
            <p:spPr>
              <a:xfrm>
                <a:off x="494324" y="211410"/>
                <a:ext cx="1105875" cy="41724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Content Creator</a:t>
                </a:r>
                <a:endParaRPr lang="en-US" sz="105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D568C5-217B-4B76-B2A8-610FD7B658F6}"/>
                  </a:ext>
                </a:extLst>
              </p:cNvPr>
              <p:cNvSpPr/>
              <p:nvPr/>
            </p:nvSpPr>
            <p:spPr>
              <a:xfrm>
                <a:off x="2285025" y="116160"/>
                <a:ext cx="1119505" cy="56197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833" y="39916"/>
                    </a:moveTo>
                    <a:cubicBezTo>
                      <a:pt x="10080" y="32380"/>
                      <a:pt x="11836" y="24780"/>
                      <a:pt x="15619" y="19186"/>
                    </a:cubicBezTo>
                    <a:cubicBezTo>
                      <a:pt x="21597" y="10350"/>
                      <a:pt x="31288" y="8380"/>
                      <a:pt x="38902" y="14450"/>
                    </a:cubicBezTo>
                    <a:cubicBezTo>
                      <a:pt x="43550" y="2525"/>
                      <a:pt x="55316" y="61"/>
                      <a:pt x="62377" y="9533"/>
                    </a:cubicBezTo>
                    <a:cubicBezTo>
                      <a:pt x="64158" y="4675"/>
                      <a:pt x="67577" y="1316"/>
                      <a:pt x="71525" y="555"/>
                    </a:cubicBezTo>
                    <a:cubicBezTo>
                      <a:pt x="75869" y="-283"/>
                      <a:pt x="80208" y="2138"/>
                      <a:pt x="82869" y="6891"/>
                    </a:cubicBezTo>
                    <a:cubicBezTo>
                      <a:pt x="86708" y="741"/>
                      <a:pt x="93058" y="-1277"/>
                      <a:pt x="98508" y="1916"/>
                    </a:cubicBezTo>
                    <a:cubicBezTo>
                      <a:pt x="102661" y="4350"/>
                      <a:pt x="105638" y="9444"/>
                      <a:pt x="106438" y="15488"/>
                    </a:cubicBezTo>
                    <a:cubicBezTo>
                      <a:pt x="111238" y="17272"/>
                      <a:pt x="115061" y="22216"/>
                      <a:pt x="116616" y="28661"/>
                    </a:cubicBezTo>
                    <a:cubicBezTo>
                      <a:pt x="117747" y="33338"/>
                      <a:pt x="117586" y="38419"/>
                      <a:pt x="116161" y="42944"/>
                    </a:cubicBezTo>
                    <a:cubicBezTo>
                      <a:pt x="119663" y="49150"/>
                      <a:pt x="120888" y="57194"/>
                      <a:pt x="119488" y="64783"/>
                    </a:cubicBezTo>
                    <a:cubicBezTo>
                      <a:pt x="117627" y="74872"/>
                      <a:pt x="111466" y="82427"/>
                      <a:pt x="103900" y="83900"/>
                    </a:cubicBezTo>
                    <a:cubicBezTo>
                      <a:pt x="103863" y="90197"/>
                      <a:pt x="101827" y="96169"/>
                      <a:pt x="98319" y="100280"/>
                    </a:cubicBezTo>
                    <a:cubicBezTo>
                      <a:pt x="92988" y="106527"/>
                      <a:pt x="85288" y="107330"/>
                      <a:pt x="79319" y="102263"/>
                    </a:cubicBezTo>
                    <a:cubicBezTo>
                      <a:pt x="77388" y="110966"/>
                      <a:pt x="72219" y="117619"/>
                      <a:pt x="65741" y="119738"/>
                    </a:cubicBezTo>
                    <a:cubicBezTo>
                      <a:pt x="58108" y="122236"/>
                      <a:pt x="50141" y="117980"/>
                      <a:pt x="45777" y="109072"/>
                    </a:cubicBezTo>
                    <a:cubicBezTo>
                      <a:pt x="35477" y="117527"/>
                      <a:pt x="22100" y="112775"/>
                      <a:pt x="16122" y="98533"/>
                    </a:cubicBezTo>
                    <a:cubicBezTo>
                      <a:pt x="10250" y="99469"/>
                      <a:pt x="4736" y="94511"/>
                      <a:pt x="3083" y="86805"/>
                    </a:cubicBezTo>
                    <a:cubicBezTo>
                      <a:pt x="1886" y="81230"/>
                      <a:pt x="2944" y="75213"/>
                      <a:pt x="5869" y="70975"/>
                    </a:cubicBezTo>
                    <a:cubicBezTo>
                      <a:pt x="1719" y="67650"/>
                      <a:pt x="-591" y="61269"/>
                      <a:pt x="-13" y="54733"/>
                    </a:cubicBezTo>
                    <a:cubicBezTo>
                      <a:pt x="663" y="47080"/>
                      <a:pt x="5125" y="41086"/>
                      <a:pt x="10730" y="40297"/>
                    </a:cubicBezTo>
                    <a:cubicBezTo>
                      <a:pt x="10763" y="40169"/>
                      <a:pt x="10800" y="40044"/>
                      <a:pt x="10833" y="39916"/>
                    </a:cubicBezTo>
                    <a:close/>
                  </a:path>
                  <a:path w="120000" h="120000" fill="none" extrusionOk="0">
                    <a:moveTo>
                      <a:pt x="13036" y="72713"/>
                    </a:moveTo>
                    <a:cubicBezTo>
                      <a:pt x="10580" y="72975"/>
                      <a:pt x="8125" y="72202"/>
                      <a:pt x="6000" y="70500"/>
                    </a:cubicBezTo>
                    <a:moveTo>
                      <a:pt x="19244" y="96941"/>
                    </a:moveTo>
                    <a:cubicBezTo>
                      <a:pt x="18258" y="97477"/>
                      <a:pt x="17222" y="97833"/>
                      <a:pt x="16166" y="98000"/>
                    </a:cubicBezTo>
                    <a:moveTo>
                      <a:pt x="45772" y="108583"/>
                    </a:moveTo>
                    <a:cubicBezTo>
                      <a:pt x="45030" y="107066"/>
                      <a:pt x="44408" y="105447"/>
                      <a:pt x="43916" y="103750"/>
                    </a:cubicBezTo>
                    <a:moveTo>
                      <a:pt x="80075" y="96530"/>
                    </a:moveTo>
                    <a:cubicBezTo>
                      <a:pt x="79966" y="98327"/>
                      <a:pt x="79716" y="100105"/>
                      <a:pt x="79333" y="101833"/>
                    </a:cubicBezTo>
                    <a:moveTo>
                      <a:pt x="94802" y="63761"/>
                    </a:moveTo>
                    <a:cubicBezTo>
                      <a:pt x="100369" y="67450"/>
                      <a:pt x="103883" y="75161"/>
                      <a:pt x="103833" y="83583"/>
                    </a:cubicBezTo>
                    <a:moveTo>
                      <a:pt x="116105" y="42650"/>
                    </a:moveTo>
                    <a:cubicBezTo>
                      <a:pt x="115202" y="45516"/>
                      <a:pt x="113827" y="48061"/>
                      <a:pt x="112083" y="50083"/>
                    </a:cubicBezTo>
                    <a:moveTo>
                      <a:pt x="106455" y="15072"/>
                    </a:moveTo>
                    <a:cubicBezTo>
                      <a:pt x="106608" y="16230"/>
                      <a:pt x="106680" y="17405"/>
                      <a:pt x="106666" y="18583"/>
                    </a:cubicBezTo>
                    <a:moveTo>
                      <a:pt x="80772" y="10977"/>
                    </a:moveTo>
                    <a:cubicBezTo>
                      <a:pt x="81297" y="9358"/>
                      <a:pt x="81988" y="7850"/>
                      <a:pt x="82833" y="6500"/>
                    </a:cubicBezTo>
                    <a:moveTo>
                      <a:pt x="61502" y="13111"/>
                    </a:moveTo>
                    <a:cubicBezTo>
                      <a:pt x="61716" y="11772"/>
                      <a:pt x="62052" y="10475"/>
                      <a:pt x="62500" y="9250"/>
                    </a:cubicBezTo>
                    <a:moveTo>
                      <a:pt x="38888" y="14422"/>
                    </a:moveTo>
                    <a:cubicBezTo>
                      <a:pt x="40200" y="15466"/>
                      <a:pt x="41411" y="16725"/>
                      <a:pt x="42500" y="18166"/>
                    </a:cubicBezTo>
                    <a:moveTo>
                      <a:pt x="11463" y="43858"/>
                    </a:moveTo>
                    <a:cubicBezTo>
                      <a:pt x="11177" y="42569"/>
                      <a:pt x="10966" y="41252"/>
                      <a:pt x="10833" y="39916"/>
                    </a:cubicBez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5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A0E8C8-AA27-4269-972F-9A6FE72A216A}"/>
                  </a:ext>
                </a:extLst>
              </p:cNvPr>
              <p:cNvSpPr/>
              <p:nvPr/>
            </p:nvSpPr>
            <p:spPr>
              <a:xfrm>
                <a:off x="3989999" y="201885"/>
                <a:ext cx="1105875" cy="41724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Content Consumer</a:t>
                </a:r>
                <a:endParaRPr lang="en-US" sz="105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D96EF78-6A71-4E62-8C96-E81EBC67C59E}"/>
                  </a:ext>
                </a:extLst>
              </p:cNvPr>
              <p:cNvSpPr/>
              <p:nvPr/>
            </p:nvSpPr>
            <p:spPr>
              <a:xfrm>
                <a:off x="2228850" y="267585"/>
                <a:ext cx="1223305" cy="3420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80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Document Sharing</a:t>
                </a:r>
                <a:endParaRPr lang="en-US" sz="105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0B06F43-AEE3-4EAF-BDD4-1E1B469F44F5}"/>
                  </a:ext>
                </a:extLst>
              </p:cNvPr>
              <p:cNvCxnSpPr>
                <a:stCxn id="18" idx="3"/>
              </p:cNvCxnSpPr>
              <p:nvPr/>
            </p:nvCxnSpPr>
            <p:spPr>
              <a:xfrm>
                <a:off x="1600199" y="420030"/>
                <a:ext cx="68482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AA3C190-7E7D-402D-9D56-A9C4384B5E31}"/>
                  </a:ext>
                </a:extLst>
              </p:cNvPr>
              <p:cNvCxnSpPr>
                <a:endCxn id="20" idx="1"/>
              </p:cNvCxnSpPr>
              <p:nvPr/>
            </p:nvCxnSpPr>
            <p:spPr>
              <a:xfrm>
                <a:off x="3404530" y="410505"/>
                <a:ext cx="58546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91617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BE0287-FB02-4DA2-AE17-A9BFC209BDDE}"/>
              </a:ext>
            </a:extLst>
          </p:cNvPr>
          <p:cNvSpPr txBox="1"/>
          <p:nvPr/>
        </p:nvSpPr>
        <p:spPr>
          <a:xfrm rot="20312005">
            <a:off x="356851" y="2608541"/>
            <a:ext cx="9866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chemeClr val="bg2">
                    <a:lumMod val="90000"/>
                  </a:schemeClr>
                </a:solidFill>
              </a:rPr>
              <a:t>New 2018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Emergency Transport to Facility (ETF)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means for Emergency Transport to inform destination Hospital with critical and necessary medical information on a patient to be transported</a:t>
            </a:r>
          </a:p>
          <a:p>
            <a:pPr lvl="1"/>
            <a:r>
              <a:rPr lang="en-US" dirty="0"/>
              <a:t>FHIR RESTful query</a:t>
            </a:r>
          </a:p>
          <a:p>
            <a:pPr lvl="1"/>
            <a:r>
              <a:rPr lang="en-US" dirty="0"/>
              <a:t>Document Sharing with</a:t>
            </a:r>
          </a:p>
          <a:p>
            <a:pPr lvl="2"/>
            <a:r>
              <a:rPr lang="en-US" dirty="0"/>
              <a:t>CDA template for RIPT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 TBA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Patient,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RelatedPerson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Coverage, Practitioner, Claim,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AllergyIntolerance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Procedure, Immunization,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MedicationStatement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ClinicalImpresion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DiagnosticOrder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DiagnosticReport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ImagingStudy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Observation, Condition, Location</a:t>
            </a:r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BEE10A-31A3-49E1-BA03-66F916A69852}"/>
              </a:ext>
            </a:extLst>
          </p:cNvPr>
          <p:cNvGrpSpPr/>
          <p:nvPr/>
        </p:nvGrpSpPr>
        <p:grpSpPr>
          <a:xfrm>
            <a:off x="4999858" y="2590800"/>
            <a:ext cx="5058542" cy="1962150"/>
            <a:chOff x="2066925" y="3448050"/>
            <a:chExt cx="6115817" cy="1994421"/>
          </a:xfrm>
        </p:grpSpPr>
        <p:grpSp>
          <p:nvGrpSpPr>
            <p:cNvPr id="10" name="Canvas 105">
              <a:extLst>
                <a:ext uri="{FF2B5EF4-FFF2-40B4-BE49-F238E27FC236}">
                  <a16:creationId xmlns:a16="http://schemas.microsoft.com/office/drawing/2014/main" id="{88843846-C795-4278-8C09-1D041C6D61F7}"/>
                </a:ext>
              </a:extLst>
            </p:cNvPr>
            <p:cNvGrpSpPr/>
            <p:nvPr/>
          </p:nvGrpSpPr>
          <p:grpSpPr>
            <a:xfrm>
              <a:off x="2066925" y="3448050"/>
              <a:ext cx="5924550" cy="876300"/>
              <a:chOff x="0" y="0"/>
              <a:chExt cx="5924550" cy="8763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6BDE994-5482-4ADE-89DD-5E9D1C0F7233}"/>
                  </a:ext>
                </a:extLst>
              </p:cNvPr>
              <p:cNvSpPr/>
              <p:nvPr/>
            </p:nvSpPr>
            <p:spPr>
              <a:xfrm>
                <a:off x="0" y="0"/>
                <a:ext cx="5924550" cy="876300"/>
              </a:xfrm>
              <a:prstGeom prst="rect">
                <a:avLst/>
              </a:prstGeom>
            </p:spPr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4C9E884-2EDF-4EA7-9F10-CE4C43858538}"/>
                  </a:ext>
                </a:extLst>
              </p:cNvPr>
              <p:cNvSpPr/>
              <p:nvPr/>
            </p:nvSpPr>
            <p:spPr>
              <a:xfrm>
                <a:off x="734890" y="180000"/>
                <a:ext cx="1105535" cy="417195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Transport Data Consumer</a:t>
                </a:r>
                <a:endParaRPr lang="en-US" sz="105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5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947A9A6-EB8D-4CE8-9DA4-BB060520F759}"/>
                  </a:ext>
                </a:extLst>
              </p:cNvPr>
              <p:cNvSpPr/>
              <p:nvPr/>
            </p:nvSpPr>
            <p:spPr>
              <a:xfrm>
                <a:off x="3890305" y="199050"/>
                <a:ext cx="1105535" cy="417195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Transport Data Responder</a:t>
                </a:r>
                <a:endParaRPr lang="en-US" sz="105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5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834DAA2-ACAB-4DD4-9AAF-59861BE63983}"/>
                  </a:ext>
                </a:extLst>
              </p:cNvPr>
              <p:cNvCxnSpPr/>
              <p:nvPr/>
            </p:nvCxnSpPr>
            <p:spPr>
              <a:xfrm>
                <a:off x="1840061" y="400050"/>
                <a:ext cx="204935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1C3996-DB21-4A45-B98B-C419EAEB51A8}"/>
                  </a:ext>
                </a:extLst>
              </p:cNvPr>
              <p:cNvSpPr/>
              <p:nvPr/>
            </p:nvSpPr>
            <p:spPr>
              <a:xfrm>
                <a:off x="1636055" y="454320"/>
                <a:ext cx="2397125" cy="327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800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Query for Transport Data [PCC-62]</a:t>
                </a:r>
                <a:endParaRPr lang="en-US" sz="105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marL="0" marR="0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sz="105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</p:grpSp>
        <p:grpSp>
          <p:nvGrpSpPr>
            <p:cNvPr id="16" name="Canvas 98">
              <a:extLst>
                <a:ext uri="{FF2B5EF4-FFF2-40B4-BE49-F238E27FC236}">
                  <a16:creationId xmlns:a16="http://schemas.microsoft.com/office/drawing/2014/main" id="{9ED17E97-C88B-4453-AEFE-ED8ABBC1BA64}"/>
                </a:ext>
              </a:extLst>
            </p:cNvPr>
            <p:cNvGrpSpPr/>
            <p:nvPr/>
          </p:nvGrpSpPr>
          <p:grpSpPr>
            <a:xfrm>
              <a:off x="2211202" y="4547121"/>
              <a:ext cx="5971540" cy="895350"/>
              <a:chOff x="0" y="0"/>
              <a:chExt cx="5971540" cy="89535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1B2E770-0A8F-4352-BCC8-79EC27FBF84E}"/>
                  </a:ext>
                </a:extLst>
              </p:cNvPr>
              <p:cNvSpPr/>
              <p:nvPr/>
            </p:nvSpPr>
            <p:spPr>
              <a:xfrm>
                <a:off x="0" y="0"/>
                <a:ext cx="5971540" cy="895350"/>
              </a:xfrm>
              <a:prstGeom prst="rect">
                <a:avLst/>
              </a:prstGeom>
            </p:spPr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35DE90A-047C-4231-8205-A8ADC32989FE}"/>
                  </a:ext>
                </a:extLst>
              </p:cNvPr>
              <p:cNvSpPr/>
              <p:nvPr/>
            </p:nvSpPr>
            <p:spPr>
              <a:xfrm>
                <a:off x="494324" y="211410"/>
                <a:ext cx="1105875" cy="41724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Content Creator</a:t>
                </a:r>
                <a:endParaRPr lang="en-US" sz="105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D568C5-217B-4B76-B2A8-610FD7B658F6}"/>
                  </a:ext>
                </a:extLst>
              </p:cNvPr>
              <p:cNvSpPr/>
              <p:nvPr/>
            </p:nvSpPr>
            <p:spPr>
              <a:xfrm>
                <a:off x="2285025" y="116160"/>
                <a:ext cx="1119505" cy="56197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833" y="39916"/>
                    </a:moveTo>
                    <a:cubicBezTo>
                      <a:pt x="10080" y="32380"/>
                      <a:pt x="11836" y="24780"/>
                      <a:pt x="15619" y="19186"/>
                    </a:cubicBezTo>
                    <a:cubicBezTo>
                      <a:pt x="21597" y="10350"/>
                      <a:pt x="31288" y="8380"/>
                      <a:pt x="38902" y="14450"/>
                    </a:cubicBezTo>
                    <a:cubicBezTo>
                      <a:pt x="43550" y="2525"/>
                      <a:pt x="55316" y="61"/>
                      <a:pt x="62377" y="9533"/>
                    </a:cubicBezTo>
                    <a:cubicBezTo>
                      <a:pt x="64158" y="4675"/>
                      <a:pt x="67577" y="1316"/>
                      <a:pt x="71525" y="555"/>
                    </a:cubicBezTo>
                    <a:cubicBezTo>
                      <a:pt x="75869" y="-283"/>
                      <a:pt x="80208" y="2138"/>
                      <a:pt x="82869" y="6891"/>
                    </a:cubicBezTo>
                    <a:cubicBezTo>
                      <a:pt x="86708" y="741"/>
                      <a:pt x="93058" y="-1277"/>
                      <a:pt x="98508" y="1916"/>
                    </a:cubicBezTo>
                    <a:cubicBezTo>
                      <a:pt x="102661" y="4350"/>
                      <a:pt x="105638" y="9444"/>
                      <a:pt x="106438" y="15488"/>
                    </a:cubicBezTo>
                    <a:cubicBezTo>
                      <a:pt x="111238" y="17272"/>
                      <a:pt x="115061" y="22216"/>
                      <a:pt x="116616" y="28661"/>
                    </a:cubicBezTo>
                    <a:cubicBezTo>
                      <a:pt x="117747" y="33338"/>
                      <a:pt x="117586" y="38419"/>
                      <a:pt x="116161" y="42944"/>
                    </a:cubicBezTo>
                    <a:cubicBezTo>
                      <a:pt x="119663" y="49150"/>
                      <a:pt x="120888" y="57194"/>
                      <a:pt x="119488" y="64783"/>
                    </a:cubicBezTo>
                    <a:cubicBezTo>
                      <a:pt x="117627" y="74872"/>
                      <a:pt x="111466" y="82427"/>
                      <a:pt x="103900" y="83900"/>
                    </a:cubicBezTo>
                    <a:cubicBezTo>
                      <a:pt x="103863" y="90197"/>
                      <a:pt x="101827" y="96169"/>
                      <a:pt x="98319" y="100280"/>
                    </a:cubicBezTo>
                    <a:cubicBezTo>
                      <a:pt x="92988" y="106527"/>
                      <a:pt x="85288" y="107330"/>
                      <a:pt x="79319" y="102263"/>
                    </a:cubicBezTo>
                    <a:cubicBezTo>
                      <a:pt x="77388" y="110966"/>
                      <a:pt x="72219" y="117619"/>
                      <a:pt x="65741" y="119738"/>
                    </a:cubicBezTo>
                    <a:cubicBezTo>
                      <a:pt x="58108" y="122236"/>
                      <a:pt x="50141" y="117980"/>
                      <a:pt x="45777" y="109072"/>
                    </a:cubicBezTo>
                    <a:cubicBezTo>
                      <a:pt x="35477" y="117527"/>
                      <a:pt x="22100" y="112775"/>
                      <a:pt x="16122" y="98533"/>
                    </a:cubicBezTo>
                    <a:cubicBezTo>
                      <a:pt x="10250" y="99469"/>
                      <a:pt x="4736" y="94511"/>
                      <a:pt x="3083" y="86805"/>
                    </a:cubicBezTo>
                    <a:cubicBezTo>
                      <a:pt x="1886" y="81230"/>
                      <a:pt x="2944" y="75213"/>
                      <a:pt x="5869" y="70975"/>
                    </a:cubicBezTo>
                    <a:cubicBezTo>
                      <a:pt x="1719" y="67650"/>
                      <a:pt x="-591" y="61269"/>
                      <a:pt x="-13" y="54733"/>
                    </a:cubicBezTo>
                    <a:cubicBezTo>
                      <a:pt x="663" y="47080"/>
                      <a:pt x="5125" y="41086"/>
                      <a:pt x="10730" y="40297"/>
                    </a:cubicBezTo>
                    <a:cubicBezTo>
                      <a:pt x="10763" y="40169"/>
                      <a:pt x="10800" y="40044"/>
                      <a:pt x="10833" y="39916"/>
                    </a:cubicBezTo>
                    <a:close/>
                  </a:path>
                  <a:path w="120000" h="120000" fill="none" extrusionOk="0">
                    <a:moveTo>
                      <a:pt x="13036" y="72713"/>
                    </a:moveTo>
                    <a:cubicBezTo>
                      <a:pt x="10580" y="72975"/>
                      <a:pt x="8125" y="72202"/>
                      <a:pt x="6000" y="70500"/>
                    </a:cubicBezTo>
                    <a:moveTo>
                      <a:pt x="19244" y="96941"/>
                    </a:moveTo>
                    <a:cubicBezTo>
                      <a:pt x="18258" y="97477"/>
                      <a:pt x="17222" y="97833"/>
                      <a:pt x="16166" y="98000"/>
                    </a:cubicBezTo>
                    <a:moveTo>
                      <a:pt x="45772" y="108583"/>
                    </a:moveTo>
                    <a:cubicBezTo>
                      <a:pt x="45030" y="107066"/>
                      <a:pt x="44408" y="105447"/>
                      <a:pt x="43916" y="103750"/>
                    </a:cubicBezTo>
                    <a:moveTo>
                      <a:pt x="80075" y="96530"/>
                    </a:moveTo>
                    <a:cubicBezTo>
                      <a:pt x="79966" y="98327"/>
                      <a:pt x="79716" y="100105"/>
                      <a:pt x="79333" y="101833"/>
                    </a:cubicBezTo>
                    <a:moveTo>
                      <a:pt x="94802" y="63761"/>
                    </a:moveTo>
                    <a:cubicBezTo>
                      <a:pt x="100369" y="67450"/>
                      <a:pt x="103883" y="75161"/>
                      <a:pt x="103833" y="83583"/>
                    </a:cubicBezTo>
                    <a:moveTo>
                      <a:pt x="116105" y="42650"/>
                    </a:moveTo>
                    <a:cubicBezTo>
                      <a:pt x="115202" y="45516"/>
                      <a:pt x="113827" y="48061"/>
                      <a:pt x="112083" y="50083"/>
                    </a:cubicBezTo>
                    <a:moveTo>
                      <a:pt x="106455" y="15072"/>
                    </a:moveTo>
                    <a:cubicBezTo>
                      <a:pt x="106608" y="16230"/>
                      <a:pt x="106680" y="17405"/>
                      <a:pt x="106666" y="18583"/>
                    </a:cubicBezTo>
                    <a:moveTo>
                      <a:pt x="80772" y="10977"/>
                    </a:moveTo>
                    <a:cubicBezTo>
                      <a:pt x="81297" y="9358"/>
                      <a:pt x="81988" y="7850"/>
                      <a:pt x="82833" y="6500"/>
                    </a:cubicBezTo>
                    <a:moveTo>
                      <a:pt x="61502" y="13111"/>
                    </a:moveTo>
                    <a:cubicBezTo>
                      <a:pt x="61716" y="11772"/>
                      <a:pt x="62052" y="10475"/>
                      <a:pt x="62500" y="9250"/>
                    </a:cubicBezTo>
                    <a:moveTo>
                      <a:pt x="38888" y="14422"/>
                    </a:moveTo>
                    <a:cubicBezTo>
                      <a:pt x="40200" y="15466"/>
                      <a:pt x="41411" y="16725"/>
                      <a:pt x="42500" y="18166"/>
                    </a:cubicBezTo>
                    <a:moveTo>
                      <a:pt x="11463" y="43858"/>
                    </a:moveTo>
                    <a:cubicBezTo>
                      <a:pt x="11177" y="42569"/>
                      <a:pt x="10966" y="41252"/>
                      <a:pt x="10833" y="39916"/>
                    </a:cubicBezTo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/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5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DA0E8C8-AA27-4269-972F-9A6FE72A216A}"/>
                  </a:ext>
                </a:extLst>
              </p:cNvPr>
              <p:cNvSpPr/>
              <p:nvPr/>
            </p:nvSpPr>
            <p:spPr>
              <a:xfrm>
                <a:off x="3989999" y="201885"/>
                <a:ext cx="1105875" cy="41724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Content Consumer</a:t>
                </a:r>
                <a:endParaRPr lang="en-US" sz="105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D96EF78-6A71-4E62-8C96-E81EBC67C59E}"/>
                  </a:ext>
                </a:extLst>
              </p:cNvPr>
              <p:cNvSpPr/>
              <p:nvPr/>
            </p:nvSpPr>
            <p:spPr>
              <a:xfrm>
                <a:off x="2228850" y="267585"/>
                <a:ext cx="1223305" cy="3420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/>
              <a:lstStyle/>
              <a:p>
                <a:pPr marL="0" marR="0" algn="ctr">
                  <a:lnSpc>
                    <a:spcPct val="113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80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Document Sharing</a:t>
                </a:r>
                <a:endParaRPr lang="en-US" sz="105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0B06F43-AEE3-4EAF-BDD4-1E1B469F44F5}"/>
                  </a:ext>
                </a:extLst>
              </p:cNvPr>
              <p:cNvCxnSpPr>
                <a:stCxn id="18" idx="3"/>
              </p:cNvCxnSpPr>
              <p:nvPr/>
            </p:nvCxnSpPr>
            <p:spPr>
              <a:xfrm>
                <a:off x="1600199" y="420030"/>
                <a:ext cx="68482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AA3C190-7E7D-402D-9D56-A9C4384B5E31}"/>
                  </a:ext>
                </a:extLst>
              </p:cNvPr>
              <p:cNvCxnSpPr>
                <a:endCxn id="20" idx="1"/>
              </p:cNvCxnSpPr>
              <p:nvPr/>
            </p:nvCxnSpPr>
            <p:spPr>
              <a:xfrm>
                <a:off x="3404530" y="410505"/>
                <a:ext cx="58546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51393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Pharmacy PROFILES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IHE Profiles on FHIR® </a:t>
            </a:r>
          </a:p>
        </p:txBody>
      </p:sp>
      <p:pic>
        <p:nvPicPr>
          <p:cNvPr id="23554" name="Picture 2" descr="bottle, medicine, pharmacy, health, vitamin, health car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777" y="2143398"/>
            <a:ext cx="3524369" cy="23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44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Pharmacy Profiles on FHIR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Medication Administration (MMA)</a:t>
            </a:r>
          </a:p>
          <a:p>
            <a:r>
              <a:rPr lang="en-US" dirty="0"/>
              <a:t>Uniform Barcode Processing (UBP)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53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Medication Administration (MMA)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Populates the mobile device with a list of scheduled medications from the EHR</a:t>
            </a:r>
          </a:p>
          <a:p>
            <a:r>
              <a:rPr lang="en-US" dirty="0"/>
              <a:t>Sends the report of administrations to the EHR or any other system</a:t>
            </a:r>
          </a:p>
          <a:p>
            <a:r>
              <a:rPr lang="en-US" dirty="0"/>
              <a:t>Example Use Case</a:t>
            </a:r>
          </a:p>
          <a:p>
            <a:pPr lvl="1"/>
            <a:r>
              <a:rPr lang="en-US" dirty="0"/>
              <a:t>Patient app that receives scheduled administrations from the pharmacy system or hospital system, and reminds the patient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https://wiki.ihe.net/index.php/Mobile_Medication_Administration</a:t>
            </a:r>
            <a:r>
              <a:rPr lang="en-US" dirty="0"/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Patient, Medication,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MedicationRequest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MedicationAdministration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7785" y="2401015"/>
            <a:ext cx="4821189" cy="248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39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Uniform Barcode Processing (UBP)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of barcodes and other automatic identification and data capture (AIDC) in healthcare is increasing</a:t>
            </a:r>
          </a:p>
          <a:p>
            <a:r>
              <a:rPr lang="en-US" dirty="0"/>
              <a:t>Barcodes contain data that is encoded in a certain way. In order to be able to use that data, software systems need to “understand” the barcode</a:t>
            </a:r>
          </a:p>
          <a:p>
            <a:r>
              <a:rPr lang="en-US" dirty="0"/>
              <a:t>Defines a FHIR Operation </a:t>
            </a:r>
          </a:p>
          <a:p>
            <a:pPr lvl="1"/>
            <a:r>
              <a:rPr lang="en-US" dirty="0"/>
              <a:t>$decode-barcode(string, …)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http://www.ihe.net/uploadedFiles/Documents/Pharmacy/IHE_Pharm_Suppl_UBP_Rev1.0_PC_2017-10-19.pdf</a:t>
            </a:r>
            <a:r>
              <a:rPr lang="en-US" dirty="0"/>
              <a:t>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Medication, Device, Patient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832" y="1961171"/>
            <a:ext cx="1864828" cy="316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5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300" dirty="0"/>
              <a:t>Quality, Research and Public Health PROFILES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IHE Profiles on FHIR® </a:t>
            </a:r>
          </a:p>
        </p:txBody>
      </p:sp>
      <p:pic>
        <p:nvPicPr>
          <p:cNvPr id="24578" name="Picture 2" descr="Image result for public health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8654" y="2121434"/>
            <a:ext cx="2151870" cy="217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096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QRPH Profiles on FHIR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Retrieve Form for Data Capture (</a:t>
            </a:r>
            <a:r>
              <a:rPr lang="en-US" dirty="0" err="1"/>
              <a:t>mRFD</a:t>
            </a:r>
            <a:r>
              <a:rPr lang="en-US" dirty="0"/>
              <a:t>)</a:t>
            </a:r>
          </a:p>
          <a:p>
            <a:r>
              <a:rPr lang="en-US" dirty="0"/>
              <a:t>Vital Records Death Reporting (VRDR)</a:t>
            </a:r>
          </a:p>
          <a:p>
            <a:r>
              <a:rPr lang="en-US" dirty="0"/>
              <a:t>Birth and Fetal Death Reporting – Enhanced (BFDE)</a:t>
            </a:r>
          </a:p>
          <a:p>
            <a:r>
              <a:rPr lang="en-US" dirty="0"/>
              <a:t>Quality Outcome Reporting for EMS (QORE)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93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Retrieve Form for Data Capture (</a:t>
            </a:r>
            <a:r>
              <a:rPr lang="en-US" dirty="0" err="1"/>
              <a:t>mRFD</a:t>
            </a:r>
            <a:r>
              <a:rPr lang="en-US" dirty="0"/>
              <a:t>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a method for gathering data within a user’s current application to meet the requirements of an external system</a:t>
            </a:r>
          </a:p>
          <a:p>
            <a:r>
              <a:rPr lang="en-US" dirty="0"/>
              <a:t>Supports retrieval of forms from a form source, display and completion of a form, and return of instance data from the display application to the source application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https://wiki.ihe.net/index.php/Mobile_Retrieve_Form_for_Data_Capture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Bundle, ANY resource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Also uses SMART on FHIR</a:t>
            </a:r>
          </a:p>
          <a:p>
            <a:endParaRPr lang="en-US" dirty="0"/>
          </a:p>
        </p:txBody>
      </p:sp>
      <p:pic>
        <p:nvPicPr>
          <p:cNvPr id="19458" name="Picture 2" descr="MRFD-Actor-Transac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516" y="3848292"/>
            <a:ext cx="7362162" cy="230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085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2626-02CF-4EDE-9484-B87DCB979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59BCF-773A-4D08-9352-B8D146F57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profiles from IHE that leverage FHIR have the word “Mobile” in their title.</a:t>
            </a:r>
          </a:p>
          <a:p>
            <a:r>
              <a:rPr lang="en-US" dirty="0"/>
              <a:t>Indicates FHIR was used</a:t>
            </a:r>
          </a:p>
          <a:p>
            <a:r>
              <a:rPr lang="en-US" dirty="0"/>
              <a:t>Does NOT restrict the use to non-Mobile use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3B91A-9308-4801-9790-29DF1C184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97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Vital Records Death Reporting (VRDR)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pre-population of data from electronic health record systems to electronic vital records systems for death reporting</a:t>
            </a:r>
          </a:p>
          <a:p>
            <a:r>
              <a:rPr lang="en-US" dirty="0"/>
              <a:t>Establishes interoperable electronic exchange of VR data between EHR and VR Systems</a:t>
            </a:r>
          </a:p>
          <a:p>
            <a:r>
              <a:rPr lang="en-US" dirty="0"/>
              <a:t>Higher quality data for demographic and epidemiologic surveillance and research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https://wiki.ihe.net/index.php/Vital_Records_Death_Reporting</a:t>
            </a:r>
            <a:r>
              <a:rPr lang="en-US" dirty="0"/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Patient, Composition, Condition, Observation, Practitioner, Patient, Procedure,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RelatedPerson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Location</a:t>
            </a:r>
          </a:p>
          <a:p>
            <a:endParaRPr lang="en-US" dirty="0"/>
          </a:p>
        </p:txBody>
      </p:sp>
      <p:pic>
        <p:nvPicPr>
          <p:cNvPr id="30724" name="Picture 4" descr="VRDR Actor Diagram 2014Dec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85529" y="2053237"/>
            <a:ext cx="4966403" cy="346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716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Birth and Fetal Death Reporting – Enhanced (BFDE)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pre-population of data from electronic health record systems to electronic vital records systems for birth and fetal death reporting</a:t>
            </a:r>
          </a:p>
          <a:p>
            <a:r>
              <a:rPr lang="en-US" dirty="0"/>
              <a:t>Establishes interoperable electronic exchange of VR data between EHR and VR Systems</a:t>
            </a:r>
          </a:p>
          <a:p>
            <a:r>
              <a:rPr lang="en-US" dirty="0"/>
              <a:t>Higher quality data for demographic and epidemiologic surveillance and research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TBA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TBA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828C5-5826-462D-AC7A-690BAD95A418}"/>
              </a:ext>
            </a:extLst>
          </p:cNvPr>
          <p:cNvSpPr txBox="1"/>
          <p:nvPr/>
        </p:nvSpPr>
        <p:spPr>
          <a:xfrm rot="20312005">
            <a:off x="356851" y="2608541"/>
            <a:ext cx="9866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chemeClr val="bg2">
                    <a:lumMod val="90000"/>
                  </a:schemeClr>
                </a:solidFill>
              </a:rPr>
              <a:t>New 2018</a:t>
            </a:r>
          </a:p>
        </p:txBody>
      </p:sp>
    </p:spTree>
    <p:extLst>
      <p:ext uri="{BB962C8B-B14F-4D97-AF65-F5344CB8AC3E}">
        <p14:creationId xmlns:p14="http://schemas.microsoft.com/office/powerpoint/2010/main" val="797155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Outcome Reporting for EMS (QORE)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transmission of clinical data for use in calculating Emergency Medical Services Quality measures</a:t>
            </a:r>
          </a:p>
          <a:p>
            <a:r>
              <a:rPr lang="en-US" dirty="0"/>
              <a:t>Establishes interoperable exchange between EMS and EHR systems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TBA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TBA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E72A0-8459-4C61-B81E-0CBE30D8F832}"/>
              </a:ext>
            </a:extLst>
          </p:cNvPr>
          <p:cNvSpPr txBox="1"/>
          <p:nvPr/>
        </p:nvSpPr>
        <p:spPr>
          <a:xfrm rot="20312005">
            <a:off x="356851" y="2608541"/>
            <a:ext cx="9866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chemeClr val="bg2">
                    <a:lumMod val="90000"/>
                  </a:schemeClr>
                </a:solidFill>
              </a:rPr>
              <a:t>New 2018</a:t>
            </a:r>
          </a:p>
        </p:txBody>
      </p:sp>
    </p:spTree>
    <p:extLst>
      <p:ext uri="{BB962C8B-B14F-4D97-AF65-F5344CB8AC3E}">
        <p14:creationId xmlns:p14="http://schemas.microsoft.com/office/powerpoint/2010/main" val="4213528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IHE Profiles on FHIR®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674710" y="2837142"/>
            <a:ext cx="4708981" cy="1479292"/>
            <a:chOff x="2314575" y="1733550"/>
            <a:chExt cx="7610475" cy="2390775"/>
          </a:xfrm>
        </p:grpSpPr>
        <p:sp>
          <p:nvSpPr>
            <p:cNvPr id="10" name="Rectangle 9"/>
            <p:cNvSpPr/>
            <p:nvPr/>
          </p:nvSpPr>
          <p:spPr>
            <a:xfrm>
              <a:off x="2314575" y="1733550"/>
              <a:ext cx="7610475" cy="2390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77190" fontAlgn="auto">
                <a:spcBef>
                  <a:spcPts val="0"/>
                </a:spcBef>
                <a:spcAft>
                  <a:spcPts val="0"/>
                </a:spcAft>
              </a:pPr>
              <a:endParaRPr lang="en-US" sz="1114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1" name="Picture 6" descr="Afbeeldingsresultaat voor ihe logo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1948913"/>
              <a:ext cx="7162800" cy="1946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4283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IHE on FHIR and </a:t>
            </a:r>
            <a:r>
              <a:rPr lang="en-US" dirty="0" err="1"/>
              <a:t>DICOMweb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RESTful solutions</a:t>
            </a:r>
          </a:p>
          <a:p>
            <a:r>
              <a:rPr lang="en-US" dirty="0"/>
              <a:t>25 Profiles and growing</a:t>
            </a:r>
          </a:p>
          <a:p>
            <a:pPr lvl="1"/>
            <a:r>
              <a:rPr lang="en-US" dirty="0"/>
              <a:t>IT Infrastructure (ITI) - 8</a:t>
            </a:r>
          </a:p>
          <a:p>
            <a:pPr lvl="1"/>
            <a:r>
              <a:rPr lang="en-US" dirty="0"/>
              <a:t>Patient Care Coordination - 10</a:t>
            </a:r>
          </a:p>
          <a:p>
            <a:pPr lvl="1"/>
            <a:r>
              <a:rPr lang="en-US" dirty="0"/>
              <a:t>Pharmacy - 2</a:t>
            </a:r>
          </a:p>
          <a:p>
            <a:pPr lvl="1"/>
            <a:r>
              <a:rPr lang="en-US" dirty="0"/>
              <a:t>Quality, Research and Public Health - 4</a:t>
            </a:r>
          </a:p>
          <a:p>
            <a:pPr lvl="1"/>
            <a:r>
              <a:rPr lang="en-US" dirty="0"/>
              <a:t>Radiology - 1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73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" action="ppaction://noaction"/>
              </a:rPr>
              <a:t>https://wiki.ihe.net/index.php/Category:FHIR</a:t>
            </a:r>
          </a:p>
          <a:p>
            <a:r>
              <a:rPr lang="en-US" dirty="0">
                <a:hlinkClick r:id="" action="ppaction://noaction"/>
              </a:rPr>
              <a:t>http://www.ihe.net/uploadedFiles/Documents/ITI/IHE_ITI_Suppl_Appx-Z.pdf</a:t>
            </a:r>
            <a:endParaRPr lang="en-US" dirty="0"/>
          </a:p>
          <a:p>
            <a:r>
              <a:rPr lang="en-US" dirty="0">
                <a:hlinkClick r:id="rId2" action="ppaction://hlinkfile"/>
              </a:rPr>
              <a:t>ftp://ftp.ihe.net/TF_Implementation_Material/fhir/</a:t>
            </a:r>
            <a:endParaRPr lang="en-US" dirty="0"/>
          </a:p>
          <a:p>
            <a:endParaRPr lang="en-US" dirty="0"/>
          </a:p>
          <a:p>
            <a:r>
              <a:rPr lang="en-US" dirty="0"/>
              <a:t>Blog </a:t>
            </a:r>
            <a:r>
              <a:rPr lang="mr-IN" dirty="0"/>
              <a:t>–</a:t>
            </a:r>
            <a:r>
              <a:rPr lang="en-US" dirty="0"/>
              <a:t> John </a:t>
            </a:r>
            <a:r>
              <a:rPr lang="en-US" dirty="0" err="1"/>
              <a:t>Moehrke’s</a:t>
            </a:r>
            <a:r>
              <a:rPr lang="en-US" dirty="0"/>
              <a:t> </a:t>
            </a:r>
            <a:r>
              <a:rPr lang="en-US" b="1" dirty="0"/>
              <a:t>Healthcare Exchange Standards</a:t>
            </a:r>
          </a:p>
          <a:p>
            <a:pPr lvl="1"/>
            <a:r>
              <a:rPr lang="en-US" dirty="0">
                <a:hlinkClick r:id="rId3"/>
              </a:rPr>
              <a:t>https://healthcaresecprivacy.blogspot.com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78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Get Involved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91514" y="2069042"/>
            <a:ext cx="8376286" cy="493151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Join IHE by visiting: </a:t>
            </a:r>
            <a:r>
              <a:rPr lang="en-US" dirty="0">
                <a:hlinkClick r:id="rId2"/>
              </a:rPr>
              <a:t>https://www.ihe.net/</a:t>
            </a:r>
            <a:endParaRPr lang="en-US" dirty="0"/>
          </a:p>
          <a:p>
            <a:pPr algn="ctr"/>
            <a:r>
              <a:rPr lang="en-US" dirty="0"/>
              <a:t>IHE Deployment Committees Worldwide</a:t>
            </a:r>
          </a:p>
          <a:p>
            <a:r>
              <a:rPr lang="en-US" dirty="0">
                <a:hlinkClick r:id="rId3"/>
              </a:rPr>
              <a:t>North America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Canada 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USA</a:t>
            </a:r>
            <a:endParaRPr lang="en-US" dirty="0"/>
          </a:p>
          <a:p>
            <a:r>
              <a:rPr lang="en-US" dirty="0">
                <a:hlinkClick r:id="rId6"/>
              </a:rPr>
              <a:t>South America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Brazil</a:t>
            </a:r>
            <a:endParaRPr lang="en-US" dirty="0"/>
          </a:p>
          <a:p>
            <a:r>
              <a:rPr lang="en-US" dirty="0">
                <a:hlinkClick r:id="rId8"/>
              </a:rPr>
              <a:t>Asia Pacific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Australia</a:t>
            </a:r>
            <a:endParaRPr lang="en-US" dirty="0"/>
          </a:p>
          <a:p>
            <a:pPr lvl="1"/>
            <a:r>
              <a:rPr lang="en-US" dirty="0">
                <a:hlinkClick r:id="rId10"/>
              </a:rPr>
              <a:t>China</a:t>
            </a:r>
            <a:endParaRPr lang="en-US" dirty="0"/>
          </a:p>
          <a:p>
            <a:pPr lvl="1"/>
            <a:r>
              <a:rPr lang="en-US" dirty="0">
                <a:hlinkClick r:id="rId11"/>
              </a:rPr>
              <a:t>Japan</a:t>
            </a:r>
            <a:endParaRPr lang="en-US" dirty="0"/>
          </a:p>
          <a:p>
            <a:pPr lvl="1"/>
            <a:r>
              <a:rPr lang="en-US" dirty="0">
                <a:hlinkClick r:id="rId12"/>
              </a:rPr>
              <a:t>Korea</a:t>
            </a:r>
            <a:endParaRPr lang="en-US" dirty="0"/>
          </a:p>
          <a:p>
            <a:pPr lvl="1"/>
            <a:r>
              <a:rPr lang="en-US" dirty="0">
                <a:hlinkClick r:id="rId13"/>
              </a:rPr>
              <a:t>Taiwan</a:t>
            </a:r>
            <a:endParaRPr lang="en-US" dirty="0"/>
          </a:p>
          <a:p>
            <a:r>
              <a:rPr lang="en-US" dirty="0">
                <a:hlinkClick r:id="rId14"/>
              </a:rPr>
              <a:t>Middle East</a:t>
            </a:r>
            <a:endParaRPr lang="en-US" dirty="0"/>
          </a:p>
          <a:p>
            <a:pPr lvl="1"/>
            <a:r>
              <a:rPr lang="en-US" dirty="0">
                <a:hlinkClick r:id="rId15"/>
              </a:rPr>
              <a:t>Saudi Arabia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3E4A84-C6EC-40EC-A4E0-45DCF5FF8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92065" y="2817470"/>
            <a:ext cx="4274820" cy="4333558"/>
          </a:xfrm>
        </p:spPr>
        <p:txBody>
          <a:bodyPr>
            <a:normAutofit fontScale="92500" lnSpcReduction="10000"/>
          </a:bodyPr>
          <a:lstStyle/>
          <a:p>
            <a:r>
              <a:rPr lang="en-US" u="sng" dirty="0">
                <a:hlinkClick r:id="rId16"/>
              </a:rPr>
              <a:t>Europe</a:t>
            </a:r>
            <a:endParaRPr lang="en-US" dirty="0"/>
          </a:p>
          <a:p>
            <a:pPr lvl="1"/>
            <a:r>
              <a:rPr lang="en-US" dirty="0">
                <a:hlinkClick r:id="rId17"/>
              </a:rPr>
              <a:t>Austria</a:t>
            </a:r>
            <a:endParaRPr lang="en-US" dirty="0"/>
          </a:p>
          <a:p>
            <a:pPr lvl="1"/>
            <a:r>
              <a:rPr lang="en-US" dirty="0">
                <a:hlinkClick r:id="rId18"/>
              </a:rPr>
              <a:t>Belgium</a:t>
            </a:r>
            <a:endParaRPr lang="en-US" dirty="0"/>
          </a:p>
          <a:p>
            <a:pPr lvl="1"/>
            <a:r>
              <a:rPr lang="en-US" dirty="0"/>
              <a:t>Czech Republic</a:t>
            </a:r>
          </a:p>
          <a:p>
            <a:pPr lvl="1"/>
            <a:r>
              <a:rPr lang="en-US" dirty="0">
                <a:hlinkClick r:id="rId19"/>
              </a:rPr>
              <a:t>Europe</a:t>
            </a:r>
            <a:endParaRPr lang="en-US" dirty="0"/>
          </a:p>
          <a:p>
            <a:pPr lvl="1"/>
            <a:r>
              <a:rPr lang="en-US" dirty="0">
                <a:hlinkClick r:id="rId20"/>
              </a:rPr>
              <a:t>Finland</a:t>
            </a:r>
            <a:endParaRPr lang="en-US" dirty="0"/>
          </a:p>
          <a:p>
            <a:pPr lvl="1"/>
            <a:r>
              <a:rPr lang="en-US" dirty="0">
                <a:hlinkClick r:id="rId21"/>
              </a:rPr>
              <a:t>France</a:t>
            </a:r>
            <a:endParaRPr lang="en-US" dirty="0"/>
          </a:p>
          <a:p>
            <a:pPr lvl="1"/>
            <a:r>
              <a:rPr lang="en-US" dirty="0">
                <a:hlinkClick r:id="rId22"/>
              </a:rPr>
              <a:t>Germany</a:t>
            </a:r>
            <a:endParaRPr lang="en-US" dirty="0"/>
          </a:p>
          <a:p>
            <a:pPr lvl="1"/>
            <a:r>
              <a:rPr lang="en-US" dirty="0">
                <a:hlinkClick r:id="rId23"/>
              </a:rPr>
              <a:t>Italy</a:t>
            </a:r>
            <a:endParaRPr lang="en-US" dirty="0"/>
          </a:p>
          <a:p>
            <a:pPr lvl="1"/>
            <a:r>
              <a:rPr lang="en-US" dirty="0">
                <a:hlinkClick r:id="rId24"/>
              </a:rPr>
              <a:t>Luxembourg</a:t>
            </a:r>
            <a:endParaRPr lang="en-US" dirty="0"/>
          </a:p>
          <a:p>
            <a:pPr lvl="1"/>
            <a:r>
              <a:rPr lang="en-US" dirty="0">
                <a:hlinkClick r:id="rId25"/>
              </a:rPr>
              <a:t>Netherlands</a:t>
            </a:r>
            <a:endParaRPr lang="en-US" dirty="0"/>
          </a:p>
          <a:p>
            <a:pPr lvl="1"/>
            <a:r>
              <a:rPr lang="en-US" dirty="0">
                <a:hlinkClick r:id="rId26"/>
              </a:rPr>
              <a:t>Spain</a:t>
            </a:r>
            <a:endParaRPr lang="en-US" dirty="0"/>
          </a:p>
          <a:p>
            <a:pPr lvl="1"/>
            <a:r>
              <a:rPr lang="en-US" dirty="0">
                <a:hlinkClick r:id="rId27"/>
              </a:rPr>
              <a:t>Switzerland</a:t>
            </a:r>
            <a:endParaRPr lang="en-US" dirty="0"/>
          </a:p>
          <a:p>
            <a:pPr lvl="1"/>
            <a:r>
              <a:rPr lang="en-US" dirty="0">
                <a:hlinkClick r:id="rId28"/>
              </a:rPr>
              <a:t>Turkey</a:t>
            </a:r>
            <a:endParaRPr lang="en-US" dirty="0"/>
          </a:p>
          <a:p>
            <a:pPr lvl="1"/>
            <a:r>
              <a:rPr lang="en-US" dirty="0">
                <a:hlinkClick r:id="rId29"/>
              </a:rPr>
              <a:t>UK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85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84C3488-82E8-4639-955E-FE4927C1F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61" y="176851"/>
            <a:ext cx="97536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927538-2E12-420E-8E8B-8D47BEDD5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2636997"/>
            <a:ext cx="7543800" cy="2705947"/>
          </a:xfrm>
        </p:spPr>
        <p:txBody>
          <a:bodyPr/>
          <a:lstStyle/>
          <a:p>
            <a:pPr defTabSz="1018818"/>
            <a:r>
              <a:rPr lang="en-US" sz="5400" dirty="0"/>
              <a:t>Questions?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01678-CA5B-454D-B806-012A72D1D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2661" y="5283580"/>
            <a:ext cx="7543800" cy="1876530"/>
          </a:xfrm>
        </p:spPr>
        <p:txBody>
          <a:bodyPr/>
          <a:lstStyle/>
          <a:p>
            <a:pPr defTabSz="1018818"/>
            <a:r>
              <a:rPr lang="en-US" sz="2000" dirty="0"/>
              <a:t>Gmail </a:t>
            </a:r>
            <a:r>
              <a:rPr lang="en-US" sz="2000" dirty="0" err="1"/>
              <a:t>JohnMoehrke</a:t>
            </a:r>
            <a:endParaRPr lang="en-US" sz="2000" dirty="0"/>
          </a:p>
          <a:p>
            <a:pPr defTabSz="1018818"/>
            <a:r>
              <a:rPr lang="en-US" sz="2000" dirty="0"/>
              <a:t>Twitter </a:t>
            </a:r>
            <a:r>
              <a:rPr lang="en-US" sz="2000" dirty="0" err="1"/>
              <a:t>JohnMoehrke</a:t>
            </a:r>
            <a:endParaRPr lang="en-US" sz="2000" dirty="0"/>
          </a:p>
          <a:p>
            <a:pPr defTabSz="1018818"/>
            <a:r>
              <a:rPr lang="en-US" sz="2000" dirty="0"/>
              <a:t>Skype </a:t>
            </a:r>
            <a:r>
              <a:rPr lang="en-US" sz="2000" dirty="0" err="1"/>
              <a:t>johnmoehrke</a:t>
            </a:r>
            <a:endParaRPr lang="en-US" sz="2000" dirty="0"/>
          </a:p>
          <a:p>
            <a:pPr defTabSz="1018818"/>
            <a:r>
              <a:rPr lang="en-US" sz="2000" dirty="0"/>
              <a:t>Blog healthSecPrivacy.blogspot.com</a:t>
            </a:r>
          </a:p>
        </p:txBody>
      </p:sp>
      <p:sp>
        <p:nvSpPr>
          <p:cNvPr id="686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defTabSz="1018818"/>
            <a:fld id="{C52921F7-34AA-45FB-8377-BFCAE17E0413}" type="slidenum">
              <a:rPr lang="en-US" smtClean="0"/>
              <a:pPr defTabSz="1018818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77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Who is IHE? Organization Sponsors 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3">
            <a:normAutofit fontScale="70000" lnSpcReduction="20000"/>
          </a:bodyPr>
          <a:lstStyle/>
          <a:p>
            <a:r>
              <a:rPr lang="en-US" dirty="0"/>
              <a:t>American Academy of Ophthalmologists (AAO)</a:t>
            </a:r>
          </a:p>
          <a:p>
            <a:r>
              <a:rPr lang="en-US" dirty="0"/>
              <a:t>American College of Cardiology (ACC)</a:t>
            </a:r>
          </a:p>
          <a:p>
            <a:r>
              <a:rPr lang="en-US" dirty="0"/>
              <a:t>American College of Clinical Engineering (ACCE)</a:t>
            </a:r>
          </a:p>
          <a:p>
            <a:r>
              <a:rPr lang="en-US" dirty="0"/>
              <a:t>American College of Physicians (ACP)</a:t>
            </a:r>
          </a:p>
          <a:p>
            <a:r>
              <a:rPr lang="en-US" dirty="0"/>
              <a:t>American Heart Association (AHA)</a:t>
            </a:r>
          </a:p>
          <a:p>
            <a:r>
              <a:rPr lang="en-US" dirty="0"/>
              <a:t>American Society for Therapeutic Radiology and Oncology (ASTRO)</a:t>
            </a:r>
          </a:p>
          <a:p>
            <a:r>
              <a:rPr lang="en-US" dirty="0"/>
              <a:t>Healthcare Information and Management Systems Society (HIMSS)</a:t>
            </a:r>
          </a:p>
          <a:p>
            <a:r>
              <a:rPr lang="en-US" dirty="0"/>
              <a:t>Radiological Society of North America (RSNA)</a:t>
            </a:r>
          </a:p>
          <a:p>
            <a:r>
              <a:rPr lang="en-US" dirty="0"/>
              <a:t>Society for Imaging Informatics in Medicine</a:t>
            </a:r>
          </a:p>
          <a:p>
            <a:r>
              <a:rPr lang="en-US" dirty="0"/>
              <a:t>European Association of Radiology (EAR)</a:t>
            </a:r>
          </a:p>
          <a:p>
            <a:r>
              <a:rPr lang="en-US" dirty="0"/>
              <a:t>European Congress of Radiologists (ECR)</a:t>
            </a:r>
          </a:p>
          <a:p>
            <a:r>
              <a:rPr lang="en-US" dirty="0"/>
              <a:t>Coordination Committee of the Radiological and </a:t>
            </a:r>
            <a:r>
              <a:rPr lang="en-US" dirty="0" err="1"/>
              <a:t>Electromedical</a:t>
            </a:r>
            <a:r>
              <a:rPr lang="en-US" dirty="0"/>
              <a:t> Industries (COCIR)</a:t>
            </a:r>
          </a:p>
          <a:p>
            <a:r>
              <a:rPr lang="en-US" dirty="0"/>
              <a:t>Deutsche </a:t>
            </a:r>
            <a:r>
              <a:rPr lang="en-US" dirty="0" err="1"/>
              <a:t>Röntgengesellschaft</a:t>
            </a:r>
            <a:r>
              <a:rPr lang="en-US" dirty="0"/>
              <a:t> (DRG)</a:t>
            </a:r>
          </a:p>
          <a:p>
            <a:r>
              <a:rPr lang="en-US" dirty="0" err="1"/>
              <a:t>EuroPACS</a:t>
            </a:r>
            <a:r>
              <a:rPr lang="en-US" dirty="0"/>
              <a:t> Association</a:t>
            </a:r>
          </a:p>
          <a:p>
            <a:r>
              <a:rPr lang="en-US" dirty="0" err="1"/>
              <a:t>Groupement</a:t>
            </a:r>
            <a:r>
              <a:rPr lang="en-US" dirty="0"/>
              <a:t> pour la </a:t>
            </a:r>
            <a:r>
              <a:rPr lang="en-US" dirty="0" err="1"/>
              <a:t>Modernisation</a:t>
            </a:r>
            <a:r>
              <a:rPr lang="en-US" dirty="0"/>
              <a:t> du </a:t>
            </a:r>
            <a:r>
              <a:rPr lang="en-US" dirty="0" err="1"/>
              <a:t>Système</a:t>
            </a:r>
            <a:r>
              <a:rPr lang="en-US" dirty="0"/>
              <a:t> </a:t>
            </a:r>
            <a:r>
              <a:rPr lang="en-US" dirty="0" err="1"/>
              <a:t>d'Information</a:t>
            </a:r>
            <a:r>
              <a:rPr lang="en-US" dirty="0"/>
              <a:t> </a:t>
            </a:r>
            <a:r>
              <a:rPr lang="en-US" dirty="0" err="1"/>
              <a:t>Hospitalier</a:t>
            </a:r>
            <a:r>
              <a:rPr lang="en-US" dirty="0"/>
              <a:t> (GMSIH)</a:t>
            </a:r>
          </a:p>
          <a:p>
            <a:r>
              <a:rPr lang="en-US" dirty="0" err="1"/>
              <a:t>Société</a:t>
            </a:r>
            <a:r>
              <a:rPr lang="en-US" dirty="0"/>
              <a:t> </a:t>
            </a:r>
            <a:r>
              <a:rPr lang="en-US" dirty="0" err="1"/>
              <a:t>Francaise</a:t>
            </a:r>
            <a:r>
              <a:rPr lang="en-US" dirty="0"/>
              <a:t> de </a:t>
            </a:r>
            <a:r>
              <a:rPr lang="en-US" dirty="0" err="1"/>
              <a:t>Radiologie</a:t>
            </a:r>
            <a:r>
              <a:rPr lang="en-US" dirty="0"/>
              <a:t> (SFR)</a:t>
            </a:r>
          </a:p>
          <a:p>
            <a:r>
              <a:rPr lang="en-US" dirty="0" err="1"/>
              <a:t>Società</a:t>
            </a:r>
            <a:r>
              <a:rPr lang="en-US" dirty="0"/>
              <a:t> </a:t>
            </a:r>
            <a:r>
              <a:rPr lang="en-US" dirty="0" err="1"/>
              <a:t>Italiana</a:t>
            </a:r>
            <a:r>
              <a:rPr lang="en-US" dirty="0"/>
              <a:t> di </a:t>
            </a:r>
            <a:r>
              <a:rPr lang="en-US" dirty="0" err="1"/>
              <a:t>Radiologia</a:t>
            </a:r>
            <a:r>
              <a:rPr lang="en-US" dirty="0"/>
              <a:t> </a:t>
            </a:r>
            <a:r>
              <a:rPr lang="en-US" dirty="0" err="1"/>
              <a:t>Medica</a:t>
            </a:r>
            <a:r>
              <a:rPr lang="en-US" dirty="0"/>
              <a:t> (SIRM)</a:t>
            </a:r>
          </a:p>
          <a:p>
            <a:r>
              <a:rPr lang="en-US" dirty="0"/>
              <a:t>British Institute of Radiology (BIR)</a:t>
            </a:r>
          </a:p>
          <a:p>
            <a:r>
              <a:rPr lang="en-US" dirty="0"/>
              <a:t>College of Radiographers</a:t>
            </a:r>
          </a:p>
          <a:p>
            <a:r>
              <a:rPr lang="en-US" dirty="0"/>
              <a:t>Institute of Physics and Engineering in Medicine</a:t>
            </a:r>
          </a:p>
          <a:p>
            <a:r>
              <a:rPr lang="en-US" dirty="0"/>
              <a:t>NHS Information Authority</a:t>
            </a:r>
          </a:p>
          <a:p>
            <a:r>
              <a:rPr lang="en-US" dirty="0"/>
              <a:t>Royal College of Radiologists (RCR)</a:t>
            </a:r>
          </a:p>
          <a:p>
            <a:r>
              <a:rPr lang="en-US" dirty="0"/>
              <a:t>Ministry of Economy, Trade, and Industry (METI)</a:t>
            </a:r>
          </a:p>
          <a:p>
            <a:r>
              <a:rPr lang="en-US" dirty="0"/>
              <a:t>Ministry of Health, Labor, and Welfare</a:t>
            </a:r>
          </a:p>
          <a:p>
            <a:r>
              <a:rPr lang="en-US" dirty="0"/>
              <a:t>MEDIS-DC</a:t>
            </a:r>
          </a:p>
          <a:p>
            <a:r>
              <a:rPr lang="en-US" dirty="0"/>
              <a:t>Japan Industries Association of Radiological Systems (JIRA)</a:t>
            </a:r>
          </a:p>
          <a:p>
            <a:r>
              <a:rPr lang="en-US" dirty="0"/>
              <a:t>Japan Association of Healthcare Information Systems Industry (JAHIS)</a:t>
            </a:r>
          </a:p>
          <a:p>
            <a:r>
              <a:rPr lang="en-US" dirty="0"/>
              <a:t>Japan Radiological Society (JRS)</a:t>
            </a:r>
          </a:p>
          <a:p>
            <a:r>
              <a:rPr lang="en-US" dirty="0"/>
              <a:t>Japan Society of Radiological Technology (JSRT)</a:t>
            </a:r>
          </a:p>
          <a:p>
            <a:r>
              <a:rPr lang="en-US" dirty="0"/>
              <a:t>Japan Association of Medical Informatics (JAMI)</a:t>
            </a:r>
          </a:p>
          <a:p>
            <a:r>
              <a:rPr lang="en-US" dirty="0"/>
              <a:t>… and more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https://www.ihe.net/Member_Organizations/</a:t>
            </a:r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7821730" y="5918089"/>
            <a:ext cx="2236671" cy="778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77190" fontAlgn="auto">
              <a:spcBef>
                <a:spcPts val="0"/>
              </a:spcBef>
              <a:spcAft>
                <a:spcPts val="0"/>
              </a:spcAft>
            </a:pPr>
            <a:r>
              <a:rPr lang="en-US" sz="1114" dirty="0">
                <a:solidFill>
                  <a:srgbClr val="666666"/>
                </a:solidFill>
                <a:latin typeface="arial" panose="020B0604020202020204" pitchFamily="34" charset="0"/>
                <a:cs typeface="+mn-cs"/>
              </a:rPr>
              <a:t>In addition to these sponsoring organizations, IHE also has more than 135 member organizations</a:t>
            </a:r>
            <a:endParaRPr lang="en-US" sz="1114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74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ITI PROFILES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IHE Profiles on FHIR® </a:t>
            </a:r>
          </a:p>
        </p:txBody>
      </p:sp>
      <p:pic>
        <p:nvPicPr>
          <p:cNvPr id="17410" name="Picture 2" descr="Image result for server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5470" y="2344171"/>
            <a:ext cx="1567461" cy="203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59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ITI Profiles on FHIR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Mobile Access to Health Documents (MHD) </a:t>
            </a:r>
          </a:p>
          <a:p>
            <a:pPr lvl="0"/>
            <a:r>
              <a:rPr lang="en-US"/>
              <a:t>Audit Trail and Node Authentication (ATNA) - Query</a:t>
            </a:r>
            <a:endParaRPr lang="en-CA"/>
          </a:p>
          <a:p>
            <a:r>
              <a:rPr lang="en-US"/>
              <a:t>Mobile Alert Communication Management (mACM)</a:t>
            </a:r>
          </a:p>
          <a:p>
            <a:r>
              <a:rPr lang="en-US"/>
              <a:t>mobile Care Services Discovery (mCSD)</a:t>
            </a:r>
          </a:p>
          <a:p>
            <a:r>
              <a:rPr lang="en-US"/>
              <a:t>Mobile Cross-Enterprise Document Data Element Extraction (mXDE)</a:t>
            </a:r>
          </a:p>
          <a:p>
            <a:r>
              <a:rPr lang="en-US"/>
              <a:t>Non-patient File Sharing (NPFS)</a:t>
            </a:r>
          </a:p>
          <a:p>
            <a:r>
              <a:rPr lang="en-US"/>
              <a:t>Patient Identifier Cross-reference for Mobile (PIXm)</a:t>
            </a:r>
          </a:p>
          <a:p>
            <a:r>
              <a:rPr lang="en-US"/>
              <a:t>Patient Demographic Query for Mobile (PDQm)</a:t>
            </a:r>
          </a:p>
          <a:p>
            <a:r>
              <a:rPr lang="en-US"/>
              <a:t>Internet User Authentication (IUA) </a:t>
            </a:r>
            <a:r>
              <a:rPr lang="mr-IN"/>
              <a:t>–</a:t>
            </a:r>
            <a:r>
              <a:rPr lang="en-US"/>
              <a:t> Special Mention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1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Mobile Access to Health Documents (MHD)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Defines FHIR interface to an XDS environment, and defines:</a:t>
            </a:r>
          </a:p>
          <a:p>
            <a:pPr lvl="1"/>
            <a:r>
              <a:rPr lang="en-US"/>
              <a:t>submit a set of documents and metadata from the mobile device to a document receiver,</a:t>
            </a:r>
          </a:p>
          <a:p>
            <a:pPr lvl="1"/>
            <a:r>
              <a:rPr lang="en-US"/>
              <a:t>find the document submission set metadata based on query parameters;</a:t>
            </a:r>
          </a:p>
          <a:p>
            <a:pPr lvl="1"/>
            <a:r>
              <a:rPr lang="en-US"/>
              <a:t>find document entries containing metadata based on query parameters, and</a:t>
            </a:r>
          </a:p>
          <a:p>
            <a:pPr lvl="1"/>
            <a:r>
              <a:rPr lang="en-US"/>
              <a:t>retrieve a copy of a specific document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https://wiki.ihe.net/index.php/Mobile_access_to_Health_Documents_(MHD)</a:t>
            </a:r>
            <a:r>
              <a:rPr lang="en-US" dirty="0"/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DocumentReference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DocumentManifest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List, Patient, Practitioner,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OperationOutcome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Bundle</a:t>
            </a:r>
          </a:p>
          <a:p>
            <a:endParaRPr lang="en-US" dirty="0"/>
          </a:p>
        </p:txBody>
      </p:sp>
      <p:pic>
        <p:nvPicPr>
          <p:cNvPr id="15362" name="Picture 2" descr="http://wiki.ihe.net/images/thumb/6/6e/MHD_Actors_Transactions.PNG/400px-MHD_Actors_Transac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9923" y="1774418"/>
            <a:ext cx="4836839" cy="362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514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970" dirty="0"/>
              <a:t>XDS-on-FHIR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https://wiki.ihe.net/index.php/Cross-Enterprise_Document_Sharing</a:t>
            </a:r>
            <a:r>
              <a:rPr lang="en-US" dirty="0"/>
              <a:t> </a:t>
            </a:r>
          </a:p>
        </p:txBody>
      </p:sp>
      <p:sp>
        <p:nvSpPr>
          <p:cNvPr id="6" name="Rectangle 41">
            <a:extLst>
              <a:ext uri="{FF2B5EF4-FFF2-40B4-BE49-F238E27FC236}">
                <a16:creationId xmlns:a16="http://schemas.microsoft.com/office/drawing/2014/main" id="{35544C4F-EEAF-4EB5-8B66-4B250311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392" y="2811462"/>
            <a:ext cx="1215390" cy="901065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</a:extLst>
        </p:spPr>
        <p:txBody>
          <a:bodyPr vert="horz" wrap="square" lIns="100584" tIns="50292" rIns="100584" bIns="50292" numCol="1" anchor="ctr" anchorCtr="0" compatLnSpc="1">
            <a:prstTxWarp prst="textNoShape">
              <a:avLst/>
            </a:prstTxWarp>
          </a:bodyPr>
          <a:lstStyle/>
          <a:p>
            <a:pPr algn="ctr" defTabSz="1005840"/>
            <a:r>
              <a:rPr lang="en-GB" sz="154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Document Consumer</a:t>
            </a:r>
            <a:endParaRPr lang="en-GB" sz="198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36">
            <a:extLst>
              <a:ext uri="{FF2B5EF4-FFF2-40B4-BE49-F238E27FC236}">
                <a16:creationId xmlns:a16="http://schemas.microsoft.com/office/drawing/2014/main" id="{CA5C7FEC-C954-4554-999F-00AA52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083" y="1676400"/>
            <a:ext cx="1508760" cy="8382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99FF"/>
                </a:solidFill>
              </a14:hiddenFill>
            </a:ext>
          </a:extLst>
        </p:spPr>
        <p:txBody>
          <a:bodyPr vert="horz" wrap="square" lIns="100584" tIns="50292" rIns="100584" bIns="50292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40" b="1" dirty="0">
                <a:latin typeface="Arial" pitchFamily="34" charset="0"/>
                <a:cs typeface="Arial" pitchFamily="34" charset="0"/>
              </a:rPr>
              <a:t>Patient Identity Source</a:t>
            </a:r>
          </a:p>
        </p:txBody>
      </p:sp>
      <p:sp>
        <p:nvSpPr>
          <p:cNvPr id="8" name="Rectangle 33">
            <a:extLst>
              <a:ext uri="{FF2B5EF4-FFF2-40B4-BE49-F238E27FC236}">
                <a16:creationId xmlns:a16="http://schemas.microsoft.com/office/drawing/2014/main" id="{1A5084D4-A7FD-48B9-B8FE-D4DCA7E7B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2583" y="2947669"/>
            <a:ext cx="1624013" cy="62865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100584" tIns="50292" rIns="100584" bIns="50292" numCol="1" anchor="t" anchorCtr="0" compatLnSpc="1">
            <a:prstTxWarp prst="textNoShape">
              <a:avLst/>
            </a:prstTxWarp>
          </a:bodyPr>
          <a:lstStyle/>
          <a:p>
            <a:pPr algn="ctr" defTabSz="1005840"/>
            <a:r>
              <a:rPr lang="en-GB" sz="154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Document Registry</a:t>
            </a:r>
            <a:endParaRPr lang="en-GB" sz="198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FE64A431-70F1-4623-9A86-62BCF2C20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218" y="4019867"/>
            <a:ext cx="1634490" cy="62865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100584" tIns="50292" rIns="100584" bIns="50292" numCol="1" anchor="t" anchorCtr="0" compatLnSpc="1">
            <a:prstTxWarp prst="textNoShape">
              <a:avLst/>
            </a:prstTxWarp>
          </a:bodyPr>
          <a:lstStyle/>
          <a:p>
            <a:pPr algn="ctr" defTabSz="1005840"/>
            <a:r>
              <a:rPr lang="en-GB" sz="154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Document Repository</a:t>
            </a:r>
            <a:endParaRPr lang="en-GB" sz="198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oup 27">
            <a:extLst>
              <a:ext uri="{FF2B5EF4-FFF2-40B4-BE49-F238E27FC236}">
                <a16:creationId xmlns:a16="http://schemas.microsoft.com/office/drawing/2014/main" id="{3A61C63C-AE44-45FD-ABA5-B4EA9E5DD4EA}"/>
              </a:ext>
            </a:extLst>
          </p:cNvPr>
          <p:cNvGrpSpPr>
            <a:grpSpLocks/>
          </p:cNvGrpSpPr>
          <p:nvPr/>
        </p:nvGrpSpPr>
        <p:grpSpPr bwMode="auto">
          <a:xfrm>
            <a:off x="711653" y="3740467"/>
            <a:ext cx="2399348" cy="1187450"/>
            <a:chOff x="5370" y="9825"/>
            <a:chExt cx="3435" cy="1230"/>
          </a:xfrm>
        </p:grpSpPr>
        <p:sp>
          <p:nvSpPr>
            <p:cNvPr id="11" name="Rectangle 29">
              <a:extLst>
                <a:ext uri="{FF2B5EF4-FFF2-40B4-BE49-F238E27FC236}">
                  <a16:creationId xmlns:a16="http://schemas.microsoft.com/office/drawing/2014/main" id="{77F3D60B-E0CB-4EEA-9CDD-242E72534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5" y="9825"/>
              <a:ext cx="1710" cy="123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00"/>
                  </a:solidFill>
                </a14:hiddenFill>
              </a:ext>
            </a:extLst>
          </p:spPr>
          <p:txBody>
            <a:bodyPr vert="horz" wrap="square" lIns="100584" tIns="50292" rIns="100584" bIns="50292" numCol="1" anchor="ctr" anchorCtr="0" compatLnSpc="1">
              <a:prstTxWarp prst="textNoShape">
                <a:avLst/>
              </a:prstTxWarp>
            </a:bodyPr>
            <a:lstStyle/>
            <a:p>
              <a:pPr algn="ctr" defTabSz="1005840"/>
              <a:r>
                <a:rPr lang="en-GB" sz="1540" b="1" dirty="0">
                  <a:latin typeface="Arial" pitchFamily="34" charset="0"/>
                  <a:ea typeface="Times New Roman" pitchFamily="18" charset="0"/>
                  <a:cs typeface="Arial" pitchFamily="34" charset="0"/>
                </a:rPr>
                <a:t>Document Source</a:t>
              </a:r>
              <a:endParaRPr lang="en-GB" sz="198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28">
              <a:extLst>
                <a:ext uri="{FF2B5EF4-FFF2-40B4-BE49-F238E27FC236}">
                  <a16:creationId xmlns:a16="http://schemas.microsoft.com/office/drawing/2014/main" id="{31FA1012-2BC4-47B2-9A1B-1620CBCDE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0" y="9825"/>
              <a:ext cx="1725" cy="123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6600"/>
                  </a:solidFill>
                </a14:hiddenFill>
              </a:ext>
            </a:extLst>
          </p:spPr>
          <p:txBody>
            <a:bodyPr vert="horz" wrap="square" lIns="100584" tIns="50292" rIns="100584" bIns="50292" numCol="1" anchor="ctr" anchorCtr="0" compatLnSpc="1">
              <a:prstTxWarp prst="textNoShape">
                <a:avLst/>
              </a:prstTxWarp>
            </a:bodyPr>
            <a:lstStyle/>
            <a:p>
              <a:pPr algn="ctr" defTabSz="1005840"/>
              <a:r>
                <a:rPr lang="en-GB" sz="1540" b="1">
                  <a:latin typeface="Arial" pitchFamily="34" charset="0"/>
                  <a:ea typeface="Times New Roman" pitchFamily="18" charset="0"/>
                  <a:cs typeface="Arial" pitchFamily="34" charset="0"/>
                </a:rPr>
                <a:t>MHD Document Recipient</a:t>
              </a:r>
              <a:endParaRPr lang="en-GB" sz="198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Rectangle 26">
            <a:extLst>
              <a:ext uri="{FF2B5EF4-FFF2-40B4-BE49-F238E27FC236}">
                <a16:creationId xmlns:a16="http://schemas.microsoft.com/office/drawing/2014/main" id="{0444FDE8-EC28-41EA-A2BE-FFA63141C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782" y="2811462"/>
            <a:ext cx="1225868" cy="901065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</a:extLst>
        </p:spPr>
        <p:txBody>
          <a:bodyPr vert="horz" wrap="square" lIns="100584" tIns="50292" rIns="100584" bIns="50292" numCol="1" anchor="t" anchorCtr="0" compatLnSpc="1">
            <a:prstTxWarp prst="textNoShape">
              <a:avLst/>
            </a:prstTxWarp>
          </a:bodyPr>
          <a:lstStyle/>
          <a:p>
            <a:pPr algn="ctr" defTabSz="1005840"/>
            <a:r>
              <a:rPr lang="en-GB" sz="1540" b="1">
                <a:latin typeface="Arial" pitchFamily="34" charset="0"/>
                <a:ea typeface="Times New Roman" pitchFamily="18" charset="0"/>
                <a:cs typeface="Arial" pitchFamily="34" charset="0"/>
              </a:rPr>
              <a:t>MHD Document Responder</a:t>
            </a:r>
            <a:endParaRPr lang="en-GB" sz="198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50">
            <a:extLst>
              <a:ext uri="{FF2B5EF4-FFF2-40B4-BE49-F238E27FC236}">
                <a16:creationId xmlns:a16="http://schemas.microsoft.com/office/drawing/2014/main" id="{B73D212C-90D9-4216-A00A-8EA7E5B5C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771" y="1473266"/>
            <a:ext cx="203197" cy="40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0584" tIns="50292" rIns="100584" bIns="50292" numCol="1" anchor="ctr" anchorCtr="0" compatLnSpc="1">
            <a:prstTxWarp prst="textNoShape">
              <a:avLst/>
            </a:prstTxWarp>
            <a:spAutoFit/>
          </a:bodyPr>
          <a:lstStyle/>
          <a:p>
            <a:pPr defTabSz="1005840"/>
            <a:endParaRPr lang="en-US" sz="198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CCDA1B-EAD7-46F5-B675-E01D4F978F1F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H="1" flipV="1">
            <a:off x="4524590" y="3576319"/>
            <a:ext cx="873" cy="443548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43">
            <a:extLst>
              <a:ext uri="{FF2B5EF4-FFF2-40B4-BE49-F238E27FC236}">
                <a16:creationId xmlns:a16="http://schemas.microsoft.com/office/drawing/2014/main" id="{2904E3F4-1B85-459E-913D-CFAB788C6FD7}"/>
              </a:ext>
            </a:extLst>
          </p:cNvPr>
          <p:cNvCxnSpPr>
            <a:stCxn id="9" idx="3"/>
            <a:endCxn id="6" idx="2"/>
          </p:cNvCxnSpPr>
          <p:nvPr/>
        </p:nvCxnSpPr>
        <p:spPr>
          <a:xfrm flipV="1">
            <a:off x="5342708" y="3712527"/>
            <a:ext cx="1714379" cy="621665"/>
          </a:xfrm>
          <a:prstGeom prst="bentConnector2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B60704-3A52-4840-B980-B41E1A0B9D9B}"/>
              </a:ext>
            </a:extLst>
          </p:cNvPr>
          <p:cNvCxnSpPr>
            <a:stCxn id="9" idx="1"/>
            <a:endCxn id="11" idx="3"/>
          </p:cNvCxnSpPr>
          <p:nvPr/>
        </p:nvCxnSpPr>
        <p:spPr>
          <a:xfrm flipH="1">
            <a:off x="3111001" y="4334192"/>
            <a:ext cx="59721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DF3C03-4C6C-4A0A-A142-D6D0D760B660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5336596" y="3261994"/>
            <a:ext cx="111279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DAE764-8774-43AA-9208-C142710887A0}"/>
              </a:ext>
            </a:extLst>
          </p:cNvPr>
          <p:cNvCxnSpPr>
            <a:stCxn id="8" idx="0"/>
            <a:endCxn id="7" idx="2"/>
          </p:cNvCxnSpPr>
          <p:nvPr/>
        </p:nvCxnSpPr>
        <p:spPr>
          <a:xfrm flipV="1">
            <a:off x="4524590" y="2514601"/>
            <a:ext cx="873" cy="433069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4BEE08-CDE1-4570-B476-7E2EB96A0516}"/>
              </a:ext>
            </a:extLst>
          </p:cNvPr>
          <p:cNvCxnSpPr>
            <a:stCxn id="23" idx="0"/>
            <a:endCxn id="12" idx="2"/>
          </p:cNvCxnSpPr>
          <p:nvPr/>
        </p:nvCxnSpPr>
        <p:spPr>
          <a:xfrm flipV="1">
            <a:off x="1303633" y="4927917"/>
            <a:ext cx="10478" cy="569275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8" descr="Via Tablet PC MS010 RT16 w IM">
            <a:extLst>
              <a:ext uri="{FF2B5EF4-FFF2-40B4-BE49-F238E27FC236}">
                <a16:creationId xmlns:a16="http://schemas.microsoft.com/office/drawing/2014/main" id="{0EC511E9-1278-4F02-8F5D-B64BE0313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-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089" y="5345268"/>
            <a:ext cx="1278255" cy="108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8" descr="Via Tablet PC MS010 RT16 w IM">
            <a:extLst>
              <a:ext uri="{FF2B5EF4-FFF2-40B4-BE49-F238E27FC236}">
                <a16:creationId xmlns:a16="http://schemas.microsoft.com/office/drawing/2014/main" id="{85F044E9-45C7-4D1D-B699-BA96D5591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-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27" y="5340032"/>
            <a:ext cx="1278255" cy="108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32">
            <a:extLst>
              <a:ext uri="{FF2B5EF4-FFF2-40B4-BE49-F238E27FC236}">
                <a16:creationId xmlns:a16="http://schemas.microsoft.com/office/drawing/2014/main" id="{E303F48D-7EB5-44D4-A94E-937CA7440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175" y="5497192"/>
            <a:ext cx="1204914" cy="785813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100584" tIns="50292" rIns="100584" bIns="50292" numCol="1" anchor="t" anchorCtr="0" compatLnSpc="1">
            <a:prstTxWarp prst="textNoShape">
              <a:avLst/>
            </a:prstTxWarp>
          </a:bodyPr>
          <a:lstStyle/>
          <a:p>
            <a:pPr algn="ctr" defTabSz="1005840"/>
            <a:r>
              <a:rPr lang="en-GB" sz="154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MHD Document Source</a:t>
            </a:r>
            <a:endParaRPr lang="en-GB" sz="198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7B18D7-9D73-42DB-A230-A9F2DC349345}"/>
              </a:ext>
            </a:extLst>
          </p:cNvPr>
          <p:cNvCxnSpPr>
            <a:stCxn id="13" idx="2"/>
            <a:endCxn id="25" idx="0"/>
          </p:cNvCxnSpPr>
          <p:nvPr/>
        </p:nvCxnSpPr>
        <p:spPr>
          <a:xfrm>
            <a:off x="8277716" y="3712527"/>
            <a:ext cx="0" cy="1751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32">
            <a:extLst>
              <a:ext uri="{FF2B5EF4-FFF2-40B4-BE49-F238E27FC236}">
                <a16:creationId xmlns:a16="http://schemas.microsoft.com/office/drawing/2014/main" id="{E37EFE08-5B6A-4784-9771-F3F300FFE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782" y="5464015"/>
            <a:ext cx="1225868" cy="785813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100584" tIns="50292" rIns="100584" bIns="50292" numCol="1" anchor="t" anchorCtr="0" compatLnSpc="1">
            <a:prstTxWarp prst="textNoShape">
              <a:avLst/>
            </a:prstTxWarp>
          </a:bodyPr>
          <a:lstStyle/>
          <a:p>
            <a:pPr algn="ctr" defTabSz="1005840"/>
            <a:r>
              <a:rPr lang="en-GB" sz="154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MHD Document Consumer</a:t>
            </a:r>
            <a:endParaRPr lang="en-GB" sz="198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617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46035</TotalTime>
  <Words>3117</Words>
  <Application>Microsoft Office PowerPoint</Application>
  <PresentationFormat>Custom</PresentationFormat>
  <Paragraphs>397</Paragraphs>
  <Slides>47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Arial</vt:lpstr>
      <vt:lpstr>Calibri</vt:lpstr>
      <vt:lpstr>Calibri Light</vt:lpstr>
      <vt:lpstr>Times New Roman</vt:lpstr>
      <vt:lpstr>Office Theme</vt:lpstr>
      <vt:lpstr>PowerPoint Presentation</vt:lpstr>
      <vt:lpstr>Tutorial Objectives</vt:lpstr>
      <vt:lpstr>IHE Domains</vt:lpstr>
      <vt:lpstr>Mobile</vt:lpstr>
      <vt:lpstr>Who is IHE? Organization Sponsors … </vt:lpstr>
      <vt:lpstr>ITI PROFILES</vt:lpstr>
      <vt:lpstr>ITI Profiles on FHIR</vt:lpstr>
      <vt:lpstr>Mobile Access to Health Documents (MHD)</vt:lpstr>
      <vt:lpstr>XDS-on-FHIR</vt:lpstr>
      <vt:lpstr>Audit Trail and Node Authentication (ATNA)</vt:lpstr>
      <vt:lpstr>Mobile Alert Communication Management  (mACM)</vt:lpstr>
      <vt:lpstr>Mobile Care Services Discovery (mCSD)</vt:lpstr>
      <vt:lpstr>Mobile Cross-Enterprise Document Data Element Extraction (mXDE)</vt:lpstr>
      <vt:lpstr>Non-patient File Sharing (NPFSm)</vt:lpstr>
      <vt:lpstr>Patient Demographics Query for Mobile (PDQm)</vt:lpstr>
      <vt:lpstr>Patient Identifier Cross-Reference for Mobile (PIXm)</vt:lpstr>
      <vt:lpstr>Internet User Authentication (IUA) – Special Mention</vt:lpstr>
      <vt:lpstr>RADIOLOGY PROFILES</vt:lpstr>
      <vt:lpstr>Radiology Profiles on FHIR</vt:lpstr>
      <vt:lpstr>Standardized Operational Log of Events (SOLE)</vt:lpstr>
      <vt:lpstr>Patient care coordination Profiles</vt:lpstr>
      <vt:lpstr>Patient Care Coordination Profiles on FHIR</vt:lpstr>
      <vt:lpstr>Clinical Mapping (CMAP)</vt:lpstr>
      <vt:lpstr>Guideline Appropriate Ordering (GAO) </vt:lpstr>
      <vt:lpstr>PowerPoint Presentation</vt:lpstr>
      <vt:lpstr>Dynamic Care Team Management (DCTM)</vt:lpstr>
      <vt:lpstr>Point-of-Care Medical Device Tracking (PMDT)</vt:lpstr>
      <vt:lpstr>Query for Existing Data for Mobile (QEDm)</vt:lpstr>
      <vt:lpstr>Reconciliation of Clinical Content and Care Providers (RECON)</vt:lpstr>
      <vt:lpstr>Remote Patient Monitoring (RPM)</vt:lpstr>
      <vt:lpstr>Routine Interfacility Patient Transport (RIPT)</vt:lpstr>
      <vt:lpstr>Emergency Transport to Facility (ETF)</vt:lpstr>
      <vt:lpstr>Pharmacy PROFILES</vt:lpstr>
      <vt:lpstr>Pharmacy Profiles on FHIR</vt:lpstr>
      <vt:lpstr>Mobile Medication Administration (MMA)</vt:lpstr>
      <vt:lpstr>Uniform Barcode Processing (UBP)</vt:lpstr>
      <vt:lpstr>Quality, Research and Public Health PROFILES</vt:lpstr>
      <vt:lpstr>QRPH Profiles on FHIR</vt:lpstr>
      <vt:lpstr>Mobile Retrieve Form for Data Capture (mRFD)</vt:lpstr>
      <vt:lpstr>Vital Records Death Reporting (VRDR)</vt:lpstr>
      <vt:lpstr>Birth and Fetal Death Reporting – Enhanced (BFDE)</vt:lpstr>
      <vt:lpstr>Quality Outcome Reporting for EMS (QORE)</vt:lpstr>
      <vt:lpstr>Conclusions</vt:lpstr>
      <vt:lpstr>IHE on FHIR and DICOMweb</vt:lpstr>
      <vt:lpstr>References</vt:lpstr>
      <vt:lpstr>Get Involved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</dc:creator>
  <cp:lastModifiedBy>John Moehrke</cp:lastModifiedBy>
  <cp:revision>2128</cp:revision>
  <dcterms:created xsi:type="dcterms:W3CDTF">2004-07-30T02:33:34Z</dcterms:created>
  <dcterms:modified xsi:type="dcterms:W3CDTF">2020-03-03T15:54:43Z</dcterms:modified>
</cp:coreProperties>
</file>